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1" r:id="rId2"/>
    <p:sldId id="418" r:id="rId3"/>
    <p:sldId id="577" r:id="rId4"/>
    <p:sldId id="419" r:id="rId5"/>
    <p:sldId id="416" r:id="rId6"/>
    <p:sldId id="417" r:id="rId7"/>
    <p:sldId id="578" r:id="rId8"/>
  </p:sldIdLst>
  <p:sldSz cx="12192000" cy="6858000"/>
  <p:notesSz cx="6858000" cy="9144000"/>
  <p:embeddedFontLst>
    <p:embeddedFont>
      <p:font typeface="OpenDyslexicAlta" panose="020B0604020202020204" charset="0"/>
      <p:regular r:id="rId11"/>
      <p:bold r:id="rId12"/>
      <p:italic r:id="rId13"/>
      <p:boldItalic r:id="rId14"/>
    </p:embeddedFont>
    <p:embeddedFont>
      <p:font typeface="Muli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7" autoAdjust="0"/>
    <p:restoredTop sz="87551" autoAdjust="0"/>
  </p:normalViewPr>
  <p:slideViewPr>
    <p:cSldViewPr snapToGrid="0" snapToObjects="1">
      <p:cViewPr varScale="1">
        <p:scale>
          <a:sx n="102" d="100"/>
          <a:sy n="102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15/10/2020</a:t>
            </a:fld>
            <a:endParaRPr lang="en-GB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0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3012723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=""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=""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2731128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8EC3230C-370C-4B41-B9ED-BCB463F0F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/>
              <a:t>Words with endings that sound like /</a:t>
            </a:r>
            <a:r>
              <a:rPr lang="en-GB" err="1"/>
              <a:t>ze</a:t>
            </a:r>
            <a:r>
              <a:rPr lang="en-GB"/>
              <a:t>/, as in measure, are always spelled with  ‘-sure’.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8DAE2D-5C07-104D-8EF6-27195B574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D95D58-D54B-3346-AC15-07D342AE7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36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41881"/>
              </p:ext>
            </p:extLst>
          </p:nvPr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pleasure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displeasure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composure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leisure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94373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Words with endings that sound like /ze/, as in measure, are always spelled with  ‘-sure’.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93593"/>
              </p:ext>
            </p:extLst>
          </p:nvPr>
        </p:nvGraphicFramePr>
        <p:xfrm>
          <a:off x="4214447" y="1828796"/>
          <a:ext cx="1201615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mea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treas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ple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displ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disclosu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42740"/>
              </p:ext>
            </p:extLst>
          </p:nvPr>
        </p:nvGraphicFramePr>
        <p:xfrm>
          <a:off x="7819293" y="1920236"/>
          <a:ext cx="1236784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3427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losure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easure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osure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asure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posure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isure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81457" y="1920236"/>
            <a:ext cx="2373086" cy="584775"/>
          </a:xfrm>
          <a:prstGeom prst="rect">
            <a:avLst/>
          </a:prstGeom>
          <a:solidFill>
            <a:srgbClr val="8FAA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OpenDyslexicAlta" pitchFamily="2" charset="77"/>
              </a:rPr>
              <a:t>Match the beginning sound to its ending.</a:t>
            </a:r>
          </a:p>
        </p:txBody>
      </p:sp>
    </p:spTree>
    <p:extLst>
      <p:ext uri="{BB962C8B-B14F-4D97-AF65-F5344CB8AC3E}">
        <p14:creationId xmlns:p14="http://schemas.microsoft.com/office/powerpoint/2010/main" val="146441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pleasure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displeasure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composure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leisure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54648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Words with endings that sound like /ze/, as in measure, are always spelled with  ‘-sure’.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79301"/>
              </p:ext>
            </p:extLst>
          </p:nvPr>
        </p:nvGraphicFramePr>
        <p:xfrm>
          <a:off x="4214447" y="1828796"/>
          <a:ext cx="1201615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mea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treas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ple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displ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disclosu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92851"/>
              </p:ext>
            </p:extLst>
          </p:nvPr>
        </p:nvGraphicFramePr>
        <p:xfrm>
          <a:off x="7819293" y="1920236"/>
          <a:ext cx="108458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4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3427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losure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easure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osure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asure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posure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isure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81457" y="1920236"/>
            <a:ext cx="2373086" cy="584775"/>
          </a:xfrm>
          <a:prstGeom prst="rect">
            <a:avLst/>
          </a:prstGeom>
          <a:solidFill>
            <a:srgbClr val="8FAA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OpenDyslexicAlta" pitchFamily="2" charset="77"/>
              </a:rPr>
              <a:t>Match the beginning sound to its ending.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1ADB932E-7471-4C4F-B7A8-35E75E15E558}"/>
              </a:ext>
            </a:extLst>
          </p:cNvPr>
          <p:cNvCxnSpPr>
            <a:cxnSpLocks/>
          </p:cNvCxnSpPr>
          <p:nvPr/>
        </p:nvCxnSpPr>
        <p:spPr>
          <a:xfrm>
            <a:off x="5416062" y="2066306"/>
            <a:ext cx="2377439" cy="859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4BF4096F-65C6-4A5A-B520-B80CB7E656CD}"/>
              </a:ext>
            </a:extLst>
          </p:cNvPr>
          <p:cNvCxnSpPr>
            <a:cxnSpLocks/>
          </p:cNvCxnSpPr>
          <p:nvPr/>
        </p:nvCxnSpPr>
        <p:spPr>
          <a:xfrm>
            <a:off x="5416062" y="3028208"/>
            <a:ext cx="2403231" cy="1315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0CC3BD87-F1CD-4CA8-B5DF-41FA3BC3A45C}"/>
              </a:ext>
            </a:extLst>
          </p:cNvPr>
          <p:cNvCxnSpPr>
            <a:cxnSpLocks/>
          </p:cNvCxnSpPr>
          <p:nvPr/>
        </p:nvCxnSpPr>
        <p:spPr>
          <a:xfrm flipV="1">
            <a:off x="5416062" y="2505011"/>
            <a:ext cx="2403231" cy="139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49B11746-A8D5-4614-812B-9E53DA7445B3}"/>
              </a:ext>
            </a:extLst>
          </p:cNvPr>
          <p:cNvCxnSpPr>
            <a:cxnSpLocks/>
          </p:cNvCxnSpPr>
          <p:nvPr/>
        </p:nvCxnSpPr>
        <p:spPr>
          <a:xfrm flipV="1">
            <a:off x="5416062" y="2209800"/>
            <a:ext cx="2403231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420F889D-14B4-4054-A9C7-E05AF7221522}"/>
              </a:ext>
            </a:extLst>
          </p:cNvPr>
          <p:cNvCxnSpPr>
            <a:cxnSpLocks/>
          </p:cNvCxnSpPr>
          <p:nvPr/>
        </p:nvCxnSpPr>
        <p:spPr>
          <a:xfrm>
            <a:off x="5416062" y="2505011"/>
            <a:ext cx="2403231" cy="139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257E434-4512-42F8-8589-E8F822E753C6}"/>
              </a:ext>
            </a:extLst>
          </p:cNvPr>
          <p:cNvCxnSpPr>
            <a:cxnSpLocks/>
          </p:cNvCxnSpPr>
          <p:nvPr/>
        </p:nvCxnSpPr>
        <p:spPr>
          <a:xfrm>
            <a:off x="5416062" y="4866597"/>
            <a:ext cx="2403231" cy="878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971A36CD-284D-4C5B-9766-F870B8021760}"/>
              </a:ext>
            </a:extLst>
          </p:cNvPr>
          <p:cNvCxnSpPr>
            <a:cxnSpLocks/>
          </p:cNvCxnSpPr>
          <p:nvPr/>
        </p:nvCxnSpPr>
        <p:spPr>
          <a:xfrm>
            <a:off x="5416062" y="5303520"/>
            <a:ext cx="24032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FD22D7E-D0C7-4C9A-9011-2511997DEBE5}"/>
              </a:ext>
            </a:extLst>
          </p:cNvPr>
          <p:cNvCxnSpPr>
            <a:cxnSpLocks/>
          </p:cNvCxnSpPr>
          <p:nvPr/>
        </p:nvCxnSpPr>
        <p:spPr>
          <a:xfrm flipV="1">
            <a:off x="5416062" y="3429000"/>
            <a:ext cx="2403231" cy="2316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036D46AD-F44A-42B8-B4E0-016E1409E262}"/>
              </a:ext>
            </a:extLst>
          </p:cNvPr>
          <p:cNvCxnSpPr>
            <a:cxnSpLocks/>
          </p:cNvCxnSpPr>
          <p:nvPr/>
        </p:nvCxnSpPr>
        <p:spPr>
          <a:xfrm>
            <a:off x="5416062" y="4335780"/>
            <a:ext cx="2377439" cy="48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E5541AE4-76E2-4173-A7DC-7CF1A106E9C4}"/>
              </a:ext>
            </a:extLst>
          </p:cNvPr>
          <p:cNvCxnSpPr>
            <a:cxnSpLocks/>
          </p:cNvCxnSpPr>
          <p:nvPr/>
        </p:nvCxnSpPr>
        <p:spPr>
          <a:xfrm>
            <a:off x="5416062" y="6217920"/>
            <a:ext cx="24032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53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51D861-21DB-4BA9-B25E-79F01A48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68" y="1163390"/>
            <a:ext cx="8780813" cy="988003"/>
          </a:xfrm>
        </p:spPr>
        <p:txBody>
          <a:bodyPr>
            <a:normAutofit fontScale="90000"/>
          </a:bodyPr>
          <a:lstStyle/>
          <a:p>
            <a:r>
              <a:rPr lang="en-GB" sz="3600">
                <a:latin typeface="OpenDyslexicAlta" pitchFamily="2" charset="77"/>
              </a:rPr>
              <a:t>Word Tic Tac Toe</a:t>
            </a:r>
            <a:br>
              <a:rPr lang="en-GB" sz="3600">
                <a:latin typeface="OpenDyslexicAlta" pitchFamily="2" charset="77"/>
              </a:rPr>
            </a:br>
            <a:r>
              <a:rPr lang="en-GB" sz="3600">
                <a:latin typeface="OpenDyslexicAlta" pitchFamily="2" charset="77"/>
              </a:rPr>
              <a:t/>
            </a:r>
            <a:br>
              <a:rPr lang="en-GB" sz="3600">
                <a:latin typeface="OpenDyslexicAlta" pitchFamily="2" charset="77"/>
              </a:rPr>
            </a:br>
            <a:r>
              <a:rPr lang="en-GB" sz="2000">
                <a:latin typeface="OpenDyslexicAlta" pitchFamily="2" charset="77"/>
              </a:rPr>
              <a:t>In pairs, each choose a word from the spelling list and try to write it correctly in a row of three. The winner gets three words in a line and then choose a new word and start again!</a:t>
            </a:r>
            <a:r>
              <a:rPr lang="en-GB" sz="3600">
                <a:latin typeface="OpenDyslexicAlta" pitchFamily="2" charset="77"/>
              </a:rPr>
              <a:t/>
            </a:r>
            <a:br>
              <a:rPr lang="en-GB" sz="3600">
                <a:latin typeface="OpenDyslexicAlta" pitchFamily="2" charset="77"/>
              </a:rPr>
            </a:br>
            <a:endParaRPr lang="en-GB" sz="3600">
              <a:latin typeface="OpenDyslexicAlta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B132A3E-8358-4F0A-A306-5FFF31B1F75D}"/>
              </a:ext>
            </a:extLst>
          </p:cNvPr>
          <p:cNvCxnSpPr>
            <a:cxnSpLocks/>
          </p:cNvCxnSpPr>
          <p:nvPr/>
        </p:nvCxnSpPr>
        <p:spPr>
          <a:xfrm>
            <a:off x="5177612" y="2581232"/>
            <a:ext cx="0" cy="398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30C45C9-4DB2-4B12-A858-DDC4ADBB1E2A}"/>
              </a:ext>
            </a:extLst>
          </p:cNvPr>
          <p:cNvCxnSpPr>
            <a:cxnSpLocks/>
          </p:cNvCxnSpPr>
          <p:nvPr/>
        </p:nvCxnSpPr>
        <p:spPr>
          <a:xfrm>
            <a:off x="6977837" y="2581232"/>
            <a:ext cx="0" cy="4057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40EEA51-36C6-4E17-991A-6D22CB74C70C}"/>
              </a:ext>
            </a:extLst>
          </p:cNvPr>
          <p:cNvCxnSpPr>
            <a:cxnSpLocks/>
          </p:cNvCxnSpPr>
          <p:nvPr/>
        </p:nvCxnSpPr>
        <p:spPr>
          <a:xfrm flipH="1">
            <a:off x="3625037" y="5200607"/>
            <a:ext cx="47815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1AC4408-FB84-43DD-A6D7-2C8DBDFFF46E}"/>
              </a:ext>
            </a:extLst>
          </p:cNvPr>
          <p:cNvCxnSpPr>
            <a:cxnSpLocks/>
          </p:cNvCxnSpPr>
          <p:nvPr/>
        </p:nvCxnSpPr>
        <p:spPr>
          <a:xfrm flipH="1">
            <a:off x="3625037" y="3981407"/>
            <a:ext cx="47815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A1D936F-C4A1-492E-B85D-B1EB0B1CD692}"/>
              </a:ext>
            </a:extLst>
          </p:cNvPr>
          <p:cNvSpPr txBox="1"/>
          <p:nvPr/>
        </p:nvSpPr>
        <p:spPr>
          <a:xfrm>
            <a:off x="3258482" y="3045337"/>
            <a:ext cx="167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OpenDyslexicAlta" pitchFamily="2" charset="77"/>
              </a:rPr>
              <a:t>measure</a:t>
            </a:r>
            <a:endParaRPr lang="en-GB">
              <a:latin typeface="OpenDyslexicAlta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78A0D85-F308-48A2-B9CE-2F6B9C4473C7}"/>
              </a:ext>
            </a:extLst>
          </p:cNvPr>
          <p:cNvCxnSpPr>
            <a:cxnSpLocks/>
          </p:cNvCxnSpPr>
          <p:nvPr/>
        </p:nvCxnSpPr>
        <p:spPr>
          <a:xfrm>
            <a:off x="6026446" y="2669361"/>
            <a:ext cx="0" cy="3893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E2AEADB-8E4C-44E3-96CF-3D73D4EA371F}"/>
              </a:ext>
            </a:extLst>
          </p:cNvPr>
          <p:cNvSpPr txBox="1"/>
          <p:nvPr/>
        </p:nvSpPr>
        <p:spPr>
          <a:xfrm>
            <a:off x="5216824" y="5785983"/>
            <a:ext cx="161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OpenDyslexicAlta" pitchFamily="2" charset="77"/>
              </a:rPr>
              <a:t>treasure</a:t>
            </a:r>
            <a:endParaRPr lang="en-GB">
              <a:latin typeface="OpenDyslexicAlta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2FEABE2-115C-42EA-BA43-8FA21B63DBAE}"/>
              </a:ext>
            </a:extLst>
          </p:cNvPr>
          <p:cNvSpPr txBox="1"/>
          <p:nvPr/>
        </p:nvSpPr>
        <p:spPr>
          <a:xfrm>
            <a:off x="6997066" y="5713019"/>
            <a:ext cx="167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OpenDyslexicAlta" pitchFamily="2" charset="77"/>
              </a:rPr>
              <a:t>measure</a:t>
            </a:r>
            <a:endParaRPr lang="en-GB">
              <a:latin typeface="OpenDyslexicAlta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454DF21-38CB-4665-87D0-1D161C19D2AB}"/>
              </a:ext>
            </a:extLst>
          </p:cNvPr>
          <p:cNvSpPr txBox="1"/>
          <p:nvPr/>
        </p:nvSpPr>
        <p:spPr>
          <a:xfrm>
            <a:off x="5177612" y="4334618"/>
            <a:ext cx="161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OpenDyslexicAlta" pitchFamily="2" charset="77"/>
              </a:rPr>
              <a:t>treasure</a:t>
            </a:r>
            <a:endParaRPr lang="en-GB">
              <a:latin typeface="OpenDyslexicAlta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6F3B482-CD0D-46F5-9B56-B575C3FFECC9}"/>
              </a:ext>
            </a:extLst>
          </p:cNvPr>
          <p:cNvSpPr txBox="1"/>
          <p:nvPr/>
        </p:nvSpPr>
        <p:spPr>
          <a:xfrm>
            <a:off x="5116225" y="2995342"/>
            <a:ext cx="161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OpenDyslexicAlta" pitchFamily="2" charset="77"/>
              </a:rPr>
              <a:t>treasure</a:t>
            </a:r>
            <a:endParaRPr lang="en-GB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201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72371"/>
              </p:ext>
            </p:extLst>
          </p:nvPr>
        </p:nvGraphicFramePr>
        <p:xfrm>
          <a:off x="508000" y="1600196"/>
          <a:ext cx="11150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8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84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8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58433">
                  <a:extLst>
                    <a:ext uri="{9D8B030D-6E8A-4147-A177-3AD203B41FA5}">
                      <a16:colId xmlns="" xmlns:a16="http://schemas.microsoft.com/office/drawing/2014/main" val="2362459506"/>
                    </a:ext>
                  </a:extLst>
                </a:gridCol>
                <a:gridCol w="1858433">
                  <a:extLst>
                    <a:ext uri="{9D8B030D-6E8A-4147-A177-3AD203B41FA5}">
                      <a16:colId xmlns="" xmlns:a16="http://schemas.microsoft.com/office/drawing/2014/main" val="5762676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4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5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pleasure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displeasure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composure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leisure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93158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baseline="0" dirty="0">
                          <a:latin typeface="Muli" pitchFamily="2" charset="77"/>
                        </a:rPr>
                        <a:t>Words with endings that sound like /ze/ as in measure are always spelled with  ‘-sure.’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56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pleasure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displeasure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composure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leisure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71344"/>
              </p:ext>
            </p:extLst>
          </p:nvPr>
        </p:nvGraphicFramePr>
        <p:xfrm>
          <a:off x="508000" y="325966"/>
          <a:ext cx="90551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latin typeface="Muli" pitchFamily="2" charset="77"/>
                        </a:rPr>
                        <a:t>Words with endings that sound like /ze/ as in measure are always spelled with  ‘-sure.’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latin typeface="Muli" pitchFamily="2" charset="77"/>
                        </a:rPr>
                        <a:t>Name:</a:t>
                      </a:r>
                      <a:endParaRPr lang="en-GB" sz="140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50024" y="1396999"/>
          <a:ext cx="8497048" cy="5232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8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 l e a s u r 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 e a s u r 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 i s p l e a s u r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 e i s u r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 n c l o s u r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 o m p o s u r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 r e a s u r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 l o s u r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 x p o s u r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</a:t>
                      </a:r>
                      <a:r>
                        <a:rPr lang="en-GB" sz="3200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 s c l o s u r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8942">
                <a:tc gridSpan="2">
                  <a:txBody>
                    <a:bodyPr/>
                    <a:lstStyle/>
                    <a:p>
                      <a:r>
                        <a:rPr lang="en-GB" sz="1800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Read down the columns and use the missing letters, in order, to make a new 10 letter word.</a:t>
                      </a:r>
                      <a:r>
                        <a:rPr lang="en-GB" sz="1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  </a:t>
                      </a:r>
                    </a:p>
                    <a:p>
                      <a:pPr algn="ctr"/>
                      <a:r>
                        <a:rPr lang="en-GB" sz="5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_ _ _ _ _ _ _ _ _ _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latin typeface="OpenDyslexic" charset="0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603" y="2633002"/>
            <a:ext cx="521111" cy="753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514" y="1879588"/>
            <a:ext cx="521111" cy="753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123" y="1223489"/>
            <a:ext cx="521111" cy="753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551" y="3386416"/>
            <a:ext cx="521111" cy="753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638" y="4120870"/>
            <a:ext cx="521111" cy="753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278" y="1193800"/>
            <a:ext cx="521111" cy="753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760" y="1976903"/>
            <a:ext cx="521111" cy="753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237" y="2716723"/>
            <a:ext cx="521111" cy="753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598" y="3351180"/>
            <a:ext cx="521111" cy="7534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383" y="4136426"/>
            <a:ext cx="521111" cy="7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7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383" y="4136426"/>
            <a:ext cx="521111" cy="753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638" y="4120870"/>
            <a:ext cx="521111" cy="753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598" y="3351180"/>
            <a:ext cx="521111" cy="753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551" y="3386416"/>
            <a:ext cx="521111" cy="753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237" y="2716723"/>
            <a:ext cx="521111" cy="753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603" y="2633002"/>
            <a:ext cx="521111" cy="753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760" y="1976903"/>
            <a:ext cx="521111" cy="753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514" y="1879588"/>
            <a:ext cx="521111" cy="753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278" y="1193800"/>
            <a:ext cx="521111" cy="753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979" y="1308523"/>
            <a:ext cx="521111" cy="75341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pleasure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displeasure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composure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leisure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587162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latin typeface="Muli" pitchFamily="2" charset="77"/>
                        </a:rPr>
                        <a:t>Words with endings that sound like /ze/ as in measure are always spelled with  ‘-sure.’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 </a:t>
                      </a:r>
                      <a:endParaRPr lang="en-GB" sz="140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28424"/>
              </p:ext>
            </p:extLst>
          </p:nvPr>
        </p:nvGraphicFramePr>
        <p:xfrm>
          <a:off x="3450024" y="1396999"/>
          <a:ext cx="8497048" cy="5232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8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 l e a s u r 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 e a s u r 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 i s p l e a s u r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 e i s u r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 n c l o s u r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 o m p o s u r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 r e a s u r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 l o s u r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 x p o s u r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</a:t>
                      </a:r>
                      <a:r>
                        <a:rPr lang="en-GB" sz="3200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32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 s c l o s u r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8942">
                <a:tc gridSpan="2">
                  <a:txBody>
                    <a:bodyPr/>
                    <a:lstStyle/>
                    <a:p>
                      <a:r>
                        <a:rPr lang="en-GB" sz="1800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Read down the columns and use the missing letters, in order, to make a new 10 letter word.</a:t>
                      </a:r>
                      <a:r>
                        <a:rPr lang="en-GB" sz="1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  </a:t>
                      </a:r>
                    </a:p>
                    <a:p>
                      <a:pPr algn="ctr"/>
                      <a:r>
                        <a:rPr lang="en-GB" sz="5400" b="0" i="0" u="sng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</a:t>
                      </a:r>
                      <a:r>
                        <a:rPr lang="en-GB" sz="5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5400" b="0" i="0" u="sng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  <a:r>
                        <a:rPr lang="en-GB" sz="5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5400" b="0" i="0" u="sng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  <a:r>
                        <a:rPr lang="en-GB" sz="5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5400" b="0" i="0" u="sng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  <a:r>
                        <a:rPr lang="en-GB" sz="5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5400" b="0" i="0" u="sng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o</a:t>
                      </a:r>
                      <a:r>
                        <a:rPr lang="en-GB" sz="5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5400" b="0" i="0" u="sng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</a:t>
                      </a:r>
                      <a:r>
                        <a:rPr lang="en-GB" sz="5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5400" b="0" i="0" u="sng" err="1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r>
                        <a:rPr lang="en-GB" sz="5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5400" b="0" i="0" u="sng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</a:t>
                      </a:r>
                      <a:r>
                        <a:rPr lang="en-GB" sz="5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5400" b="0" i="0" u="sng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  <a:r>
                        <a:rPr lang="en-GB" sz="5400" b="0" i="0" u="none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  <a:r>
                        <a:rPr lang="en-GB" sz="5400" b="0" i="0" u="sng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</a:t>
                      </a:r>
                      <a:r>
                        <a:rPr lang="en-GB" sz="5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latin typeface="OpenDyslexic" charset="0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06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15265</TotalTime>
  <Words>516</Words>
  <Application>Microsoft Office PowerPoint</Application>
  <PresentationFormat>Widescreen</PresentationFormat>
  <Paragraphs>157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OpenDyslexic</vt:lpstr>
      <vt:lpstr>Arial</vt:lpstr>
      <vt:lpstr>OpenDyslexicAlta</vt:lpstr>
      <vt:lpstr>Muli</vt:lpstr>
      <vt:lpstr>Calibri</vt:lpstr>
      <vt:lpstr>Office Theme</vt:lpstr>
      <vt:lpstr>PowerPoint Presentation</vt:lpstr>
      <vt:lpstr>PowerPoint Presentation</vt:lpstr>
      <vt:lpstr>PowerPoint Presentation</vt:lpstr>
      <vt:lpstr>Word Tic Tac Toe  In pairs, each choose a word from the spelling list and try to write it correctly in a row of three. The winner gets three words in a line and then choose a new word and start again!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Dominic Williams</cp:lastModifiedBy>
  <cp:revision>295</cp:revision>
  <cp:lastPrinted>2018-09-05T20:54:15Z</cp:lastPrinted>
  <dcterms:created xsi:type="dcterms:W3CDTF">2018-08-06T08:16:18Z</dcterms:created>
  <dcterms:modified xsi:type="dcterms:W3CDTF">2020-10-15T10:08:01Z</dcterms:modified>
</cp:coreProperties>
</file>