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9" r:id="rId3"/>
    <p:sldId id="271" r:id="rId4"/>
    <p:sldId id="275" r:id="rId5"/>
    <p:sldId id="274" r:id="rId6"/>
    <p:sldId id="276" r:id="rId7"/>
    <p:sldId id="273" r:id="rId8"/>
    <p:sldId id="265" r:id="rId9"/>
    <p:sldId id="277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EA592-9C65-432E-B618-7347D1360586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30264-9160-4B1A-BC3E-33E893675B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454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Answer: 7,030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30264-9160-4B1A-BC3E-33E893675B4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315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Answer: 15m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30264-9160-4B1A-BC3E-33E893675B4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478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Sara has 16. Dev has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30264-9160-4B1A-BC3E-33E893675B4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950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Sara has 16. Dev has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30264-9160-4B1A-BC3E-33E893675B4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201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F234CA-6B80-4851-9EAD-AA46A52A1C0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01/03/2021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A3D945-9997-431D-9C31-1FA5CF75D0E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526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F234CA-6B80-4851-9EAD-AA46A52A1C0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01/03/2021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A3D945-9997-431D-9C31-1FA5CF75D0E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492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F234CA-6B80-4851-9EAD-AA46A52A1C0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01/03/2021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A3D945-9997-431D-9C31-1FA5CF75D0E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696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F234CA-6B80-4851-9EAD-AA46A52A1C0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01/03/2021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A3D945-9997-431D-9C31-1FA5CF75D0E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838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F234CA-6B80-4851-9EAD-AA46A52A1C0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01/03/2021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A3D945-9997-431D-9C31-1FA5CF75D0E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522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F234CA-6B80-4851-9EAD-AA46A52A1C0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01/03/2021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A3D945-9997-431D-9C31-1FA5CF75D0E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083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F234CA-6B80-4851-9EAD-AA46A52A1C0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01/03/2021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A3D945-9997-431D-9C31-1FA5CF75D0E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544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F234CA-6B80-4851-9EAD-AA46A52A1C0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01/03/2021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A3D945-9997-431D-9C31-1FA5CF75D0E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725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F234CA-6B80-4851-9EAD-AA46A52A1C0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01/03/2021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A3D945-9997-431D-9C31-1FA5CF75D0E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574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F234CA-6B80-4851-9EAD-AA46A52A1C0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01/03/2021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A3D945-9997-431D-9C31-1FA5CF75D0E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150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F234CA-6B80-4851-9EAD-AA46A52A1C0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01/03/2021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A3D945-9997-431D-9C31-1FA5CF75D0E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918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F234CA-6B80-4851-9EAD-AA46A52A1C0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01/03/2021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A3D945-9997-431D-9C31-1FA5CF75D0E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931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1219199" y="3975917"/>
                <a:ext cx="8042789" cy="710349"/>
              </a:xfrm>
            </p:spPr>
            <p:txBody>
              <a:bodyPr>
                <a:normAutofit fontScale="90000"/>
              </a:bodyPr>
              <a:lstStyle/>
              <a:p>
                <a:pPr lvl="0" algn="l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800" b="1" dirty="0">
                    <a:solidFill>
                      <a:srgbClr val="000000"/>
                    </a:solidFill>
                    <a:latin typeface="Century Gothic" panose="020B0502020202020204" pitchFamily="34" charset="0"/>
                    <a:ea typeface="+mn-ea"/>
                    <a:cs typeface="+mn-cs"/>
                  </a:rPr>
                  <a:t>Place the fractions, decimals and percentages in descending order.</a:t>
                </a:r>
                <a:br>
                  <a:rPr lang="en-US" sz="2800" b="1" dirty="0">
                    <a:solidFill>
                      <a:srgbClr val="000000"/>
                    </a:solidFill>
                    <a:latin typeface="Century Gothic" panose="020B0502020202020204" pitchFamily="34" charset="0"/>
                    <a:ea typeface="+mn-ea"/>
                    <a:cs typeface="+mn-cs"/>
                  </a:rPr>
                </a:br>
                <a:r>
                  <a:rPr lang="en-GB" sz="7300" b="1" dirty="0" smtClean="0"/>
                  <a:t/>
                </a:r>
                <a:br>
                  <a:rPr lang="en-GB" sz="7300" b="1" dirty="0" smtClean="0"/>
                </a:br>
                <a:r>
                  <a:rPr lang="en-GB" sz="4400" b="1" dirty="0" smtClean="0"/>
                  <a:t>a) </a:t>
                </a:r>
                <a14:m>
                  <m:oMath xmlns:m="http://schemas.openxmlformats.org/officeDocument/2006/math">
                    <m:r>
                      <a:rPr lang="en-GB" sz="3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r>
                      <a:rPr lang="en-GB" sz="3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r>
                      <a:rPr lang="en-GB" sz="3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𝟔</m:t>
                    </m:r>
                  </m:oMath>
                </a14:m>
                <a:r>
                  <a:rPr lang="en-US" sz="3600" b="1" dirty="0">
                    <a:solidFill>
                      <a:srgbClr val="000000"/>
                    </a:solidFill>
                    <a:latin typeface="Century Gothic" panose="020B0502020202020204" pitchFamily="34" charset="0"/>
                    <a:ea typeface="+mn-ea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lang="en-GB" sz="3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lang="en-GB" sz="3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r>
                      <a:rPr lang="en-GB" sz="3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𝟔</m:t>
                    </m:r>
                  </m:oMath>
                </a14:m>
                <a:r>
                  <a:rPr lang="en-US" sz="3600" b="1" dirty="0">
                    <a:solidFill>
                      <a:srgbClr val="000000"/>
                    </a:solidFill>
                    <a:latin typeface="Century Gothic" panose="020B0502020202020204" pitchFamily="34" charset="0"/>
                    <a:ea typeface="+mn-ea"/>
                    <a:cs typeface="+mn-cs"/>
                  </a:rPr>
                  <a:t>		</a:t>
                </a:r>
                <a14:m>
                  <m:oMath xmlns:m="http://schemas.openxmlformats.org/officeDocument/2006/math">
                    <m:r>
                      <a:rPr lang="en-GB" sz="3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𝟕𝟖</m:t>
                    </m:r>
                    <m:r>
                      <a:rPr lang="en-GB" sz="3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%</m:t>
                    </m:r>
                  </m:oMath>
                </a14:m>
                <a:r>
                  <a:rPr lang="en-US" sz="3600" b="1" dirty="0">
                    <a:solidFill>
                      <a:srgbClr val="000000"/>
                    </a:solidFill>
                    <a:latin typeface="Century Gothic" panose="020B0502020202020204" pitchFamily="34" charset="0"/>
                    <a:ea typeface="+mn-ea"/>
                    <a:cs typeface="+mn-cs"/>
                  </a:rPr>
                  <a:t>		</a:t>
                </a:r>
                <a14:m>
                  <m:oMath xmlns:m="http://schemas.openxmlformats.org/officeDocument/2006/math">
                    <m:r>
                      <a:rPr lang="en-GB" sz="3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𝟔𝟐</m:t>
                    </m:r>
                    <m:r>
                      <a:rPr lang="en-GB" sz="3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%</m:t>
                    </m:r>
                  </m:oMath>
                </a14:m>
                <a:r>
                  <a:rPr lang="en-US" sz="3600" b="1" dirty="0">
                    <a:solidFill>
                      <a:srgbClr val="000000"/>
                    </a:solidFill>
                    <a:latin typeface="Century Gothic" panose="020B0502020202020204" pitchFamily="34" charset="0"/>
                    <a:ea typeface="+mn-ea"/>
                    <a:cs typeface="+mn-cs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3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lang="en-GB" sz="3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GB" sz="2200" b="1" dirty="0" smtClean="0"/>
                  <a:t/>
                </a:r>
                <a:br>
                  <a:rPr lang="en-GB" sz="2200" b="1" dirty="0" smtClean="0"/>
                </a:br>
                <a:r>
                  <a:rPr lang="en-GB" sz="2200" b="1" dirty="0"/>
                  <a:t/>
                </a:r>
                <a:br>
                  <a:rPr lang="en-GB" sz="2200" b="1" dirty="0"/>
                </a:br>
                <a:endParaRPr lang="en-GB" sz="2200" b="1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219199" y="3975917"/>
                <a:ext cx="8042789" cy="710349"/>
              </a:xfrm>
              <a:blipFill>
                <a:blip r:embed="rId2"/>
                <a:stretch>
                  <a:fillRect l="-2654" t="-3521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 flipH="1">
            <a:off x="136040" y="304800"/>
            <a:ext cx="9446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Morning Challenge. </a:t>
            </a:r>
            <a:endParaRPr kumimoji="0" lang="en-GB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149" y="4686266"/>
            <a:ext cx="7659329" cy="5547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9402" y="4578937"/>
            <a:ext cx="7617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b)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7590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7808" y="174838"/>
            <a:ext cx="937517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Plenary: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4000" b="1" u="sng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volume of a cuboid is </a:t>
            </a:r>
            <a:r>
              <a:rPr lang="en-GB" sz="4000" b="1" dirty="0" smtClean="0">
                <a:solidFill>
                  <a:prstClr val="black"/>
                </a:solidFill>
                <a:latin typeface="Calibri" panose="020F0502020204030204"/>
              </a:rPr>
              <a:t>64</a:t>
            </a:r>
            <a:r>
              <a:rPr kumimoji="0" lang="en-GB" sz="4000" b="1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cm cubed.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40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width is 4cm. What are the </a:t>
            </a:r>
            <a:r>
              <a:rPr lang="en-GB" sz="4000" b="1" dirty="0" smtClean="0">
                <a:solidFill>
                  <a:prstClr val="black"/>
                </a:solidFill>
                <a:latin typeface="Calibri" panose="020F0502020204030204"/>
              </a:rPr>
              <a:t>length</a:t>
            </a:r>
            <a:r>
              <a:rPr kumimoji="0" lang="en-GB" sz="4000" b="1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the height of the cuboid?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4000" b="1" u="sng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0053" t="31908" r="63432" b="45360"/>
          <a:stretch/>
        </p:blipFill>
        <p:spPr bwMode="auto">
          <a:xfrm>
            <a:off x="6788726" y="3343563"/>
            <a:ext cx="5033819" cy="32327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92729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1743" y="292925"/>
            <a:ext cx="10968515" cy="4401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0" lang="en-GB" sz="4000" b="1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L.I: </a:t>
            </a:r>
            <a:r>
              <a:rPr lang="en-GB" sz="4000" b="1" dirty="0" smtClean="0">
                <a:solidFill>
                  <a:prstClr val="black"/>
                </a:solidFill>
              </a:rPr>
              <a:t>To </a:t>
            </a:r>
            <a:r>
              <a:rPr lang="en-GB" sz="4000" b="1" dirty="0">
                <a:solidFill>
                  <a:prstClr val="black"/>
                </a:solidFill>
              </a:rPr>
              <a:t>identify equivalence between fractions</a:t>
            </a:r>
            <a:r>
              <a:rPr lang="en-GB" sz="4000" b="1" dirty="0" smtClean="0">
                <a:solidFill>
                  <a:prstClr val="black"/>
                </a:solidFill>
              </a:rPr>
              <a:t>,</a:t>
            </a:r>
          </a:p>
          <a:p>
            <a:pPr lvl="0">
              <a:defRPr/>
            </a:pPr>
            <a:r>
              <a:rPr lang="en-GB" sz="4000" b="1" dirty="0" smtClean="0">
                <a:solidFill>
                  <a:prstClr val="black"/>
                </a:solidFill>
              </a:rPr>
              <a:t> </a:t>
            </a:r>
            <a:r>
              <a:rPr lang="en-GB" sz="4000" b="1" dirty="0">
                <a:solidFill>
                  <a:prstClr val="black"/>
                </a:solidFill>
              </a:rPr>
              <a:t>decimals and percentages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Words</a:t>
            </a:r>
            <a:r>
              <a:rPr kumimoji="0" lang="en-GB" sz="4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4000" b="1" u="sng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Fractions, decimals, percentages, equivalent, part,</a:t>
            </a:r>
            <a:r>
              <a:rPr kumimoji="0" lang="en-GB" sz="4000" b="1" i="0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prstClr val="black"/>
                </a:solidFill>
                <a:latin typeface="Calibri" panose="020F0502020204030204"/>
              </a:rPr>
              <a:t>w</a:t>
            </a:r>
            <a:r>
              <a:rPr lang="en-GB" sz="4000" b="1" baseline="0" dirty="0" smtClean="0">
                <a:solidFill>
                  <a:prstClr val="black"/>
                </a:solidFill>
                <a:latin typeface="Calibri" panose="020F0502020204030204"/>
              </a:rPr>
              <a:t>hole, less than, greater than, equal to </a:t>
            </a:r>
            <a:endParaRPr kumimoji="0" lang="en-GB" sz="40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41091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51300" y="368802"/>
            <a:ext cx="2408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u="sng" dirty="0" smtClean="0">
                <a:solidFill>
                  <a:prstClr val="black"/>
                </a:solidFill>
                <a:latin typeface="Calibri" panose="020F0502020204030204"/>
              </a:rPr>
              <a:t>Challenge</a:t>
            </a:r>
            <a:r>
              <a:rPr kumimoji="0" lang="en-GB" sz="4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GB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39442" t="46420" r="29205" b="12317"/>
          <a:stretch/>
        </p:blipFill>
        <p:spPr bwMode="auto">
          <a:xfrm>
            <a:off x="589935" y="1238865"/>
            <a:ext cx="10107562" cy="42082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14190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51300" y="368802"/>
            <a:ext cx="2408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u="sng" dirty="0" smtClean="0">
                <a:solidFill>
                  <a:prstClr val="black"/>
                </a:solidFill>
                <a:latin typeface="Calibri" panose="020F0502020204030204"/>
              </a:rPr>
              <a:t>Challenge</a:t>
            </a:r>
            <a:r>
              <a:rPr kumimoji="0" lang="en-GB" sz="4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GB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3299" y="1286364"/>
            <a:ext cx="99478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0C1F32"/>
                </a:solidFill>
              </a:rPr>
              <a:t>How can we describe this image using fractions, decimals and percentages?</a:t>
            </a:r>
            <a:endParaRPr lang="en-GB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A777E0-B950-4F83-8DFA-44881928F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4623" y="3311922"/>
            <a:ext cx="2715850" cy="271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198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51300" y="368802"/>
            <a:ext cx="2408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u="sng" dirty="0" smtClean="0">
                <a:solidFill>
                  <a:prstClr val="black"/>
                </a:solidFill>
                <a:latin typeface="Calibri" panose="020F0502020204030204"/>
              </a:rPr>
              <a:t>Challenge</a:t>
            </a:r>
            <a:r>
              <a:rPr kumimoji="0" lang="en-GB" sz="4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GB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701962" y="1166290"/>
                <a:ext cx="10270837" cy="3498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b="1" dirty="0" smtClean="0">
                    <a:solidFill>
                      <a:srgbClr val="0C1F32"/>
                    </a:solidFill>
                  </a:rPr>
                  <a:t>Which has a larger value?</a:t>
                </a:r>
              </a:p>
              <a:p>
                <a:endParaRPr lang="en-GB" sz="2800" b="1" dirty="0">
                  <a:solidFill>
                    <a:srgbClr val="0C1F32"/>
                  </a:solidFill>
                </a:endParaRPr>
              </a:p>
              <a:p>
                <a:pPr lvl="0"/>
                <a:r>
                  <a:rPr lang="en-GB" sz="2800" b="1" dirty="0" smtClean="0">
                    <a:solidFill>
                      <a:srgbClr val="0C1F32"/>
                    </a:solidFill>
                  </a:rPr>
                  <a:t>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48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GB" sz="3200" b="1" dirty="0" smtClean="0">
                    <a:solidFill>
                      <a:srgbClr val="000000"/>
                    </a:solidFill>
                    <a:latin typeface="Century Gothic" panose="020B0502020202020204" pitchFamily="34" charset="0"/>
                  </a:rPr>
                  <a:t>      or 35%</a:t>
                </a:r>
              </a:p>
              <a:p>
                <a:pPr lvl="0"/>
                <a:endParaRPr lang="en-GB" sz="3200" b="1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  <a:p>
                <a:pPr lvl="0"/>
                <a:r>
                  <a:rPr lang="en-GB" sz="3200" b="1" dirty="0" smtClean="0">
                    <a:solidFill>
                      <a:srgbClr val="000000"/>
                    </a:solidFill>
                    <a:latin typeface="Century Gothic" panose="020B0502020202020204" pitchFamily="34" charset="0"/>
                  </a:rPr>
                  <a:t>How do you know?</a:t>
                </a:r>
                <a:endParaRPr lang="en-GB" sz="3200" b="1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  <a:p>
                <a:endParaRPr lang="en-GB" sz="2800" b="1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62" y="1166290"/>
                <a:ext cx="10270837" cy="3498330"/>
              </a:xfrm>
              <a:prstGeom prst="rect">
                <a:avLst/>
              </a:prstGeom>
              <a:blipFill>
                <a:blip r:embed="rId3"/>
                <a:stretch>
                  <a:fillRect l="-1484" t="-22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0148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51300" y="368802"/>
            <a:ext cx="2408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u="sng" dirty="0" smtClean="0">
                <a:solidFill>
                  <a:prstClr val="black"/>
                </a:solidFill>
                <a:latin typeface="Calibri" panose="020F0502020204030204"/>
              </a:rPr>
              <a:t>Challenge</a:t>
            </a:r>
            <a:r>
              <a:rPr kumimoji="0" lang="en-GB" sz="4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GB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36783" t="42088" r="24108" b="24077"/>
          <a:stretch/>
        </p:blipFill>
        <p:spPr bwMode="auto">
          <a:xfrm>
            <a:off x="757084" y="1435510"/>
            <a:ext cx="10766322" cy="40508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57962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51300" y="368802"/>
            <a:ext cx="2408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u="sng" dirty="0" smtClean="0">
                <a:solidFill>
                  <a:prstClr val="black"/>
                </a:solidFill>
                <a:latin typeface="Calibri" panose="020F0502020204030204"/>
              </a:rPr>
              <a:t>Challenge</a:t>
            </a:r>
            <a:r>
              <a:rPr kumimoji="0" lang="en-GB" sz="4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GB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24928" t="25995" r="22668" b="8397"/>
          <a:stretch/>
        </p:blipFill>
        <p:spPr bwMode="auto">
          <a:xfrm>
            <a:off x="580103" y="1219200"/>
            <a:ext cx="11031794" cy="44146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1031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51300" y="368802"/>
            <a:ext cx="2408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Challenge:</a:t>
            </a:r>
            <a:endParaRPr kumimoji="0" lang="en-GB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31243" t="16058" r="10259" b="58707"/>
          <a:stretch/>
        </p:blipFill>
        <p:spPr bwMode="auto">
          <a:xfrm>
            <a:off x="563418" y="1237673"/>
            <a:ext cx="10871200" cy="36021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5500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51300" y="368802"/>
            <a:ext cx="2408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Challenge:</a:t>
            </a:r>
            <a:endParaRPr kumimoji="0" lang="en-GB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21161" t="25443" r="21671" b="12617"/>
          <a:stretch/>
        </p:blipFill>
        <p:spPr bwMode="auto">
          <a:xfrm>
            <a:off x="678425" y="1297858"/>
            <a:ext cx="11110451" cy="46014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7708883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1216</TotalTime>
  <Words>134</Words>
  <Application>Microsoft Office PowerPoint</Application>
  <PresentationFormat>Widescreen</PresentationFormat>
  <Paragraphs>36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Century Gothic</vt:lpstr>
      <vt:lpstr>1_Office Theme</vt:lpstr>
      <vt:lpstr>Place the fractions, decimals and percentages in descending order.  a) 0.6 1.6  78%  62%  1/3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Menalik Richards</dc:creator>
  <cp:lastModifiedBy>Menalik Richards</cp:lastModifiedBy>
  <cp:revision>111</cp:revision>
  <dcterms:created xsi:type="dcterms:W3CDTF">2021-01-24T11:48:34Z</dcterms:created>
  <dcterms:modified xsi:type="dcterms:W3CDTF">2021-03-01T22:06:06Z</dcterms:modified>
</cp:coreProperties>
</file>