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17"/>
  </p:notesMasterIdLst>
  <p:sldIdLst>
    <p:sldId id="263" r:id="rId4"/>
    <p:sldId id="259" r:id="rId5"/>
    <p:sldId id="260" r:id="rId6"/>
    <p:sldId id="261" r:id="rId7"/>
    <p:sldId id="265" r:id="rId8"/>
    <p:sldId id="262" r:id="rId9"/>
    <p:sldId id="266"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90B58C-8B24-44BF-A09E-5277D7A492C6}" type="datetimeFigureOut">
              <a:rPr lang="en-GB" smtClean="0"/>
              <a:t>02/03/2021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1000C2-3B7D-491F-BCAE-4347AB3CE52A}" type="slidenum">
              <a:rPr lang="en-GB" smtClean="0"/>
              <a:t>‹#›</a:t>
            </a:fld>
            <a:endParaRPr lang="en-GB"/>
          </a:p>
        </p:txBody>
      </p:sp>
    </p:spTree>
    <p:extLst>
      <p:ext uri="{BB962C8B-B14F-4D97-AF65-F5344CB8AC3E}">
        <p14:creationId xmlns:p14="http://schemas.microsoft.com/office/powerpoint/2010/main" val="2145548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aseline="0" dirty="0" smtClean="0"/>
              <a:t> </a:t>
            </a:r>
            <a:r>
              <a:rPr lang="en-GB" sz="1200" kern="1200" dirty="0" smtClean="0">
                <a:solidFill>
                  <a:schemeClr val="tx1"/>
                </a:solidFill>
                <a:effectLst/>
                <a:latin typeface="+mn-lt"/>
                <a:ea typeface="+mn-ea"/>
                <a:cs typeface="+mn-cs"/>
              </a:rPr>
              <a:t>What is Lucy thinking when she goes towards the wardrobe?</a:t>
            </a:r>
          </a:p>
          <a:p>
            <a:pPr lvl="0"/>
            <a:r>
              <a:rPr lang="en-GB" sz="1200" kern="1200" dirty="0" smtClean="0">
                <a:solidFill>
                  <a:schemeClr val="tx1"/>
                </a:solidFill>
                <a:effectLst/>
                <a:latin typeface="+mn-lt"/>
                <a:ea typeface="+mn-ea"/>
                <a:cs typeface="+mn-cs"/>
              </a:rPr>
              <a:t>Why did she decide to climb inside?</a:t>
            </a:r>
          </a:p>
          <a:p>
            <a:pPr lvl="0"/>
            <a:r>
              <a:rPr lang="en-GB" sz="1200" kern="1200" dirty="0" smtClean="0">
                <a:solidFill>
                  <a:schemeClr val="tx1"/>
                </a:solidFill>
                <a:effectLst/>
                <a:latin typeface="+mn-lt"/>
                <a:ea typeface="+mn-ea"/>
                <a:cs typeface="+mn-cs"/>
              </a:rPr>
              <a:t>How is her personality shown by the language chosen by the writer?</a:t>
            </a:r>
          </a:p>
          <a:p>
            <a:r>
              <a:rPr lang="en-US" sz="1200" kern="1200" dirty="0" smtClean="0">
                <a:solidFill>
                  <a:schemeClr val="tx1"/>
                </a:solidFill>
                <a:effectLst/>
                <a:latin typeface="+mn-lt"/>
                <a:ea typeface="+mn-ea"/>
                <a:cs typeface="+mn-cs"/>
              </a:rPr>
              <a:t>How do her actions reflect her personality?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91296-DFC2-9E46-AECB-C0B4250F6A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3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16914-8CB1-AB41-85F9-951E374DB0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397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91296-DFC2-9E46-AECB-C0B4250F6A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17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16914-8CB1-AB41-85F9-951E374DB0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144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16914-8CB1-AB41-85F9-951E374DB0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793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16914-8CB1-AB41-85F9-951E374DB0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9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91296-DFC2-9E46-AECB-C0B4250F6A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12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16914-8CB1-AB41-85F9-951E374DB0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04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16914-8CB1-AB41-85F9-951E374DB0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673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224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86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29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453761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45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290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804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052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703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172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14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126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973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27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675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766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9188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554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460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545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294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74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608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687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359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816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862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502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978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42413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02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600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360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063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550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343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EFE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029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BEFE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3088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BEFE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F39ACE-68AA-0E4C-9ADE-1D51935B619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522EC2-D11C-6947-83F7-4EC4FED038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754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TextBox 5"/>
          <p:cNvSpPr txBox="1"/>
          <p:nvPr/>
        </p:nvSpPr>
        <p:spPr>
          <a:xfrm>
            <a:off x="5369340" y="1778048"/>
            <a:ext cx="6492460" cy="2308324"/>
          </a:xfrm>
          <a:prstGeom prst="rect">
            <a:avLst/>
          </a:prstGeom>
          <a:solidFill>
            <a:srgbClr val="EDB0D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Tuesday 2</a:t>
            </a:r>
            <a:r>
              <a:rPr kumimoji="0" lang="en-US" sz="2400" b="1" i="0" u="none" strike="noStrike" kern="1200" cap="none" spc="0" normalizeH="0" baseline="30000" noProof="0" dirty="0" smtClean="0">
                <a:ln>
                  <a:noFill/>
                </a:ln>
                <a:solidFill>
                  <a:prstClr val="black"/>
                </a:solidFill>
                <a:effectLst/>
                <a:uLnTx/>
                <a:uFillTx/>
                <a:latin typeface="Calibri" panose="020F0502020204030204"/>
                <a:ea typeface="+mn-ea"/>
                <a:cs typeface="+mn-cs"/>
              </a:rPr>
              <a:t>nd</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March 2021</a:t>
            </a:r>
            <a:endPar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LI: To </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explore a new character and draw inferences.</a:t>
            </a:r>
            <a:endPar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Calibri" panose="020F0502020204030204"/>
                <a:ea typeface="+mn-ea"/>
                <a:cs typeface="+mn-cs"/>
              </a:rPr>
              <a:t>S</a:t>
            </a:r>
            <a:r>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t>S: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 can explain the effect of the author’s word choices on the reader.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SS: I can describe and draw a new character.</a:t>
            </a: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3"/>
          <a:stretch>
            <a:fillRect/>
          </a:stretch>
        </p:blipFill>
        <p:spPr>
          <a:xfrm>
            <a:off x="5964583" y="211761"/>
            <a:ext cx="3696252" cy="937923"/>
          </a:xfrm>
          <a:prstGeom prst="rect">
            <a:avLst/>
          </a:prstGeom>
        </p:spPr>
      </p:pic>
      <p:pic>
        <p:nvPicPr>
          <p:cNvPr id="8" name="Picture 7">
            <a:extLst>
              <a:ext uri="{FF2B5EF4-FFF2-40B4-BE49-F238E27FC236}">
                <a16:creationId xmlns:a16="http://schemas.microsoft.com/office/drawing/2014/main" id="{67D78E03-1C6F-4A46-B617-89316090AEC4}"/>
              </a:ext>
            </a:extLst>
          </p:cNvPr>
          <p:cNvPicPr>
            <a:picLocks noChangeAspect="1"/>
          </p:cNvPicPr>
          <p:nvPr/>
        </p:nvPicPr>
        <p:blipFill>
          <a:blip r:embed="rId4"/>
          <a:srcRect/>
          <a:stretch/>
        </p:blipFill>
        <p:spPr>
          <a:xfrm>
            <a:off x="905357" y="365814"/>
            <a:ext cx="3835455" cy="5706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9875520" y="357556"/>
            <a:ext cx="1986280" cy="646331"/>
          </a:xfrm>
          <a:prstGeom prst="rect">
            <a:avLst/>
          </a:prstGeom>
          <a:solidFill>
            <a:schemeClr val="accent1">
              <a:lumMod val="40000"/>
              <a:lumOff val="60000"/>
            </a:schemeClr>
          </a:solidFill>
        </p:spPr>
        <p:txBody>
          <a:bodyPr wrap="square" rtlCol="0">
            <a:spAutoFit/>
          </a:bodyPr>
          <a:lstStyle/>
          <a:p>
            <a:r>
              <a:rPr lang="en-GB" b="1" dirty="0" smtClean="0"/>
              <a:t>What do you know about Lucy?</a:t>
            </a:r>
            <a:endParaRPr lang="en-GB" b="1" dirty="0"/>
          </a:p>
        </p:txBody>
      </p:sp>
    </p:spTree>
    <p:extLst>
      <p:ext uri="{BB962C8B-B14F-4D97-AF65-F5344CB8AC3E}">
        <p14:creationId xmlns:p14="http://schemas.microsoft.com/office/powerpoint/2010/main" val="1169383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Content Placeholder 3">
            <a:extLst>
              <a:ext uri="{FF2B5EF4-FFF2-40B4-BE49-F238E27FC236}">
                <a16:creationId xmlns:a16="http://schemas.microsoft.com/office/drawing/2014/main" id="{50A73565-0D87-4D66-A0DA-D8647DAB263E}"/>
              </a:ext>
            </a:extLst>
          </p:cNvPr>
          <p:cNvSpPr>
            <a:spLocks noGrp="1"/>
          </p:cNvSpPr>
          <p:nvPr>
            <p:ph idx="1"/>
          </p:nvPr>
        </p:nvSpPr>
        <p:spPr>
          <a:xfrm>
            <a:off x="1361209" y="2132361"/>
            <a:ext cx="4384964" cy="709757"/>
          </a:xfrm>
          <a:prstGeom prst="rect">
            <a:avLst/>
          </a:prstGeom>
          <a:solidFill>
            <a:schemeClr val="bg1"/>
          </a:solidFill>
          <a:ln w="28575">
            <a:solidFill>
              <a:schemeClr val="tx1"/>
            </a:solidFill>
          </a:ln>
          <a:effectLst>
            <a:outerShdw blurRad="50800" dist="101600" dir="2700000" algn="tl" rotWithShape="0">
              <a:prstClr val="black">
                <a:alpha val="40000"/>
              </a:prstClr>
            </a:outerShdw>
          </a:effectLst>
        </p:spPr>
        <p:txBody>
          <a:bodyPr wrap="square" rtlCol="0" anchor="ctr" anchorCtr="0">
            <a:noAutofit/>
          </a:bodyPr>
          <a:lstStyle/>
          <a:p>
            <a:pPr marL="0" indent="0" algn="ctr">
              <a:buNone/>
            </a:pPr>
            <a:r>
              <a:rPr lang="en-GB" sz="4000" b="1" dirty="0" err="1" smtClean="0">
                <a:solidFill>
                  <a:schemeClr val="tx1"/>
                </a:solidFill>
              </a:rPr>
              <a:t>Mantlepiece</a:t>
            </a:r>
            <a:endParaRPr lang="en-GB" sz="4000" b="1" dirty="0">
              <a:solidFill>
                <a:schemeClr val="tx1"/>
              </a:solidFill>
            </a:endParaRPr>
          </a:p>
        </p:txBody>
      </p:sp>
      <p:sp>
        <p:nvSpPr>
          <p:cNvPr id="5" name="Content Placeholder 3">
            <a:extLst>
              <a:ext uri="{FF2B5EF4-FFF2-40B4-BE49-F238E27FC236}">
                <a16:creationId xmlns:a16="http://schemas.microsoft.com/office/drawing/2014/main" id="{50A73565-0D87-4D66-A0DA-D8647DAB263E}"/>
              </a:ext>
            </a:extLst>
          </p:cNvPr>
          <p:cNvSpPr txBox="1">
            <a:spLocks/>
          </p:cNvSpPr>
          <p:nvPr/>
        </p:nvSpPr>
        <p:spPr>
          <a:xfrm>
            <a:off x="2171699" y="3786866"/>
            <a:ext cx="4384964" cy="709757"/>
          </a:xfrm>
          <a:prstGeom prst="rect">
            <a:avLst/>
          </a:prstGeom>
          <a:solidFill>
            <a:schemeClr val="bg1"/>
          </a:solidFill>
          <a:ln w="28575">
            <a:solidFill>
              <a:schemeClr val="tx1"/>
            </a:solidFill>
          </a:ln>
          <a:effectLst>
            <a:outerShdw blurRad="50800" dist="101600" dir="2700000" algn="tl" rotWithShape="0">
              <a:prstClr val="black">
                <a:alpha val="40000"/>
              </a:prstClr>
            </a:outerShdw>
          </a:effectLst>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Dresser, </a:t>
            </a: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3">
            <a:extLst>
              <a:ext uri="{FF2B5EF4-FFF2-40B4-BE49-F238E27FC236}">
                <a16:creationId xmlns:a16="http://schemas.microsoft.com/office/drawing/2014/main" id="{50A73565-0D87-4D66-A0DA-D8647DAB263E}"/>
              </a:ext>
            </a:extLst>
          </p:cNvPr>
          <p:cNvSpPr txBox="1">
            <a:spLocks/>
          </p:cNvSpPr>
          <p:nvPr/>
        </p:nvSpPr>
        <p:spPr>
          <a:xfrm>
            <a:off x="838200" y="675697"/>
            <a:ext cx="4246418" cy="806739"/>
          </a:xfrm>
          <a:prstGeom prst="rect">
            <a:avLst/>
          </a:prstGeom>
          <a:solidFill>
            <a:schemeClr val="bg1"/>
          </a:solidFill>
          <a:ln w="28575">
            <a:solidFill>
              <a:schemeClr val="tx1"/>
            </a:solidFill>
          </a:ln>
          <a:effectLst>
            <a:outerShdw blurRad="50800" dist="101600" dir="2700000" algn="tl" rotWithShape="0">
              <a:prstClr val="black">
                <a:alpha val="40000"/>
              </a:prstClr>
            </a:outerShdw>
          </a:effectLst>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4000" b="1" i="0" u="none" strike="noStrike" kern="1200" cap="none" spc="0" normalizeH="0" baseline="0" noProof="0" dirty="0" smtClean="0">
                <a:ln>
                  <a:noFill/>
                </a:ln>
                <a:solidFill>
                  <a:prstClr val="black"/>
                </a:solidFill>
                <a:effectLst/>
                <a:uLnTx/>
                <a:uFillTx/>
                <a:latin typeface="Calibri" panose="020F0502020204030204"/>
                <a:ea typeface="+mn-ea"/>
                <a:cs typeface="+mn-cs"/>
              </a:rPr>
              <a:t>Jollification</a:t>
            </a:r>
          </a:p>
        </p:txBody>
      </p:sp>
      <p:sp>
        <p:nvSpPr>
          <p:cNvPr id="7" name="Content Placeholder 3">
            <a:extLst>
              <a:ext uri="{FF2B5EF4-FFF2-40B4-BE49-F238E27FC236}">
                <a16:creationId xmlns:a16="http://schemas.microsoft.com/office/drawing/2014/main" id="{50A73565-0D87-4D66-A0DA-D8647DAB263E}"/>
              </a:ext>
            </a:extLst>
          </p:cNvPr>
          <p:cNvSpPr txBox="1">
            <a:spLocks/>
          </p:cNvSpPr>
          <p:nvPr/>
        </p:nvSpPr>
        <p:spPr>
          <a:xfrm>
            <a:off x="581889" y="5172797"/>
            <a:ext cx="4384964" cy="709757"/>
          </a:xfrm>
          <a:prstGeom prst="rect">
            <a:avLst/>
          </a:prstGeom>
          <a:solidFill>
            <a:schemeClr val="bg1"/>
          </a:solidFill>
          <a:ln w="28575">
            <a:solidFill>
              <a:schemeClr val="tx1"/>
            </a:solidFill>
          </a:ln>
          <a:effectLst>
            <a:outerShdw blurRad="50800" dist="101600" dir="2700000" algn="tl" rotWithShape="0">
              <a:prstClr val="black">
                <a:alpha val="40000"/>
              </a:prstClr>
            </a:outerShdw>
          </a:effectLst>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4000" b="1" i="0" u="none" strike="noStrike" kern="1200" cap="none" spc="0" normalizeH="0" baseline="0" noProof="0" dirty="0" smtClean="0">
                <a:ln>
                  <a:noFill/>
                </a:ln>
                <a:solidFill>
                  <a:prstClr val="black"/>
                </a:solidFill>
                <a:effectLst/>
                <a:uLnTx/>
                <a:uFillTx/>
                <a:latin typeface="Calibri" panose="020F0502020204030204"/>
                <a:ea typeface="+mn-ea"/>
                <a:cs typeface="+mn-cs"/>
              </a:rPr>
              <a:t>Bacchus</a:t>
            </a:r>
            <a:r>
              <a:rPr kumimoji="0" lang="en-US" sz="5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ontent Placeholder 3">
            <a:extLst>
              <a:ext uri="{FF2B5EF4-FFF2-40B4-BE49-F238E27FC236}">
                <a16:creationId xmlns:a16="http://schemas.microsoft.com/office/drawing/2014/main" id="{50A73565-0D87-4D66-A0DA-D8647DAB263E}"/>
              </a:ext>
            </a:extLst>
          </p:cNvPr>
          <p:cNvSpPr txBox="1">
            <a:spLocks/>
          </p:cNvSpPr>
          <p:nvPr/>
        </p:nvSpPr>
        <p:spPr>
          <a:xfrm>
            <a:off x="6778336" y="5336164"/>
            <a:ext cx="4384964" cy="709757"/>
          </a:xfrm>
          <a:prstGeom prst="rect">
            <a:avLst/>
          </a:prstGeom>
          <a:solidFill>
            <a:schemeClr val="bg1"/>
          </a:solidFill>
          <a:ln w="28575">
            <a:solidFill>
              <a:schemeClr val="tx1"/>
            </a:solidFill>
          </a:ln>
          <a:effectLst>
            <a:outerShdw blurRad="50800" dist="101600" dir="2700000" algn="tl" rotWithShape="0">
              <a:prstClr val="black">
                <a:alpha val="40000"/>
              </a:prstClr>
            </a:outerShdw>
          </a:effectLst>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nymphs, </a:t>
            </a: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3">
            <a:extLst>
              <a:ext uri="{FF2B5EF4-FFF2-40B4-BE49-F238E27FC236}">
                <a16:creationId xmlns:a16="http://schemas.microsoft.com/office/drawing/2014/main" id="{50A73565-0D87-4D66-A0DA-D8647DAB263E}"/>
              </a:ext>
            </a:extLst>
          </p:cNvPr>
          <p:cNvSpPr txBox="1">
            <a:spLocks/>
          </p:cNvSpPr>
          <p:nvPr/>
        </p:nvSpPr>
        <p:spPr>
          <a:xfrm>
            <a:off x="6113318" y="1470746"/>
            <a:ext cx="4384964" cy="709757"/>
          </a:xfrm>
          <a:prstGeom prst="rect">
            <a:avLst/>
          </a:prstGeom>
          <a:solidFill>
            <a:schemeClr val="bg1"/>
          </a:solidFill>
          <a:ln w="28575">
            <a:solidFill>
              <a:schemeClr val="tx1"/>
            </a:solidFill>
          </a:ln>
          <a:effectLst>
            <a:outerShdw blurRad="50800" dist="101600" dir="2700000" algn="tl" rotWithShape="0">
              <a:prstClr val="black">
                <a:alpha val="40000"/>
              </a:prstClr>
            </a:outerShdw>
          </a:effectLst>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4000" b="1" i="0" u="none" strike="noStrike" kern="1200" cap="none" spc="0" normalizeH="0" baseline="0" noProof="0" dirty="0" smtClean="0">
                <a:ln>
                  <a:noFill/>
                </a:ln>
                <a:solidFill>
                  <a:prstClr val="black"/>
                </a:solidFill>
                <a:effectLst/>
                <a:uLnTx/>
                <a:uFillTx/>
                <a:latin typeface="Calibri" panose="020F0502020204030204"/>
                <a:ea typeface="+mn-ea"/>
                <a:cs typeface="+mn-cs"/>
              </a:rPr>
              <a:t>Dryads</a:t>
            </a: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7301345" y="3110694"/>
            <a:ext cx="3338946"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What do these words mean? Use a dictionary or thesaurus to check</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420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BFBDCAB-AE2F-5A44-A712-2C378EC22074}"/>
              </a:ext>
            </a:extLst>
          </p:cNvPr>
          <p:cNvSpPr txBox="1"/>
          <p:nvPr/>
        </p:nvSpPr>
        <p:spPr>
          <a:xfrm>
            <a:off x="11332800" y="4592118"/>
            <a:ext cx="1080000"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Use with Session 6</a:t>
            </a:r>
          </a:p>
        </p:txBody>
      </p:sp>
      <p:sp>
        <p:nvSpPr>
          <p:cNvPr id="7" name="Rectangle 6">
            <a:extLst>
              <a:ext uri="{FF2B5EF4-FFF2-40B4-BE49-F238E27FC236}">
                <a16:creationId xmlns:a16="http://schemas.microsoft.com/office/drawing/2014/main" id="{9CABC92F-E433-CF4E-A0EC-196246AC7150}"/>
              </a:ext>
            </a:extLst>
          </p:cNvPr>
          <p:cNvSpPr/>
          <p:nvPr/>
        </p:nvSpPr>
        <p:spPr>
          <a:xfrm>
            <a:off x="838200" y="535901"/>
            <a:ext cx="5502639" cy="5390195"/>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180000" rIns="288000" bIns="180000" rtlCol="0" anchor="t" anchorCtr="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‘Not that it isn’t always winter now,’ he added gloomily. Then to cheer himself up he took out from its case on the dresser a strange little flute that looked as if it were made of straw and began to play. And the tune he played made Lucy want to cry and laugh and dance and go to sleep all at the same time. It must have been hours later when she shook herself and said:</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‘Oh Mr Tumnus – I’m so sorry to stop you, and I do love that tune – but really, I must go home. I only meant to stay for a few minutes.’</a:t>
            </a:r>
          </a:p>
        </p:txBody>
      </p:sp>
      <p:sp>
        <p:nvSpPr>
          <p:cNvPr id="6" name="Footer Placeholder 2">
            <a:extLst>
              <a:ext uri="{FF2B5EF4-FFF2-40B4-BE49-F238E27FC236}">
                <a16:creationId xmlns:a16="http://schemas.microsoft.com/office/drawing/2014/main" id="{98A49FA5-4006-4BEC-8E1D-CA1D7883D788}"/>
              </a:ext>
            </a:extLst>
          </p:cNvPr>
          <p:cNvSpPr>
            <a:spLocks noGrp="1"/>
          </p:cNvSpPr>
          <p:nvPr>
            <p:ph type="ftr" sz="quarter" idx="11"/>
          </p:nvPr>
        </p:nvSpPr>
        <p:spPr>
          <a:xfrm>
            <a:off x="838200" y="6356350"/>
            <a:ext cx="326353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Rising Stars 2019 © Hodder &amp; Stoughton Limited</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Picture 9" descr="A lamp post&#10;&#10;Description automatically generated">
            <a:extLst>
              <a:ext uri="{FF2B5EF4-FFF2-40B4-BE49-F238E27FC236}">
                <a16:creationId xmlns:a16="http://schemas.microsoft.com/office/drawing/2014/main" id="{6A2B0473-BE90-4F9C-88AD-50EF0D42E18D}"/>
              </a:ext>
            </a:extLst>
          </p:cNvPr>
          <p:cNvPicPr>
            <a:picLocks noChangeAspect="1"/>
          </p:cNvPicPr>
          <p:nvPr/>
        </p:nvPicPr>
        <p:blipFill rotWithShape="1">
          <a:blip r:embed="rId3"/>
          <a:srcRect b="-1387"/>
          <a:stretch/>
        </p:blipFill>
        <p:spPr>
          <a:xfrm>
            <a:off x="6505963" y="1802812"/>
            <a:ext cx="4441981" cy="3004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7395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38E71D-9826-4098-95E0-0908DBDF419F}"/>
              </a:ext>
            </a:extLst>
          </p:cNvPr>
          <p:cNvSpPr/>
          <p:nvPr/>
        </p:nvSpPr>
        <p:spPr>
          <a:xfrm>
            <a:off x="838200" y="492063"/>
            <a:ext cx="10146792" cy="5464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BFBDCAB-AE2F-5A44-A712-2C378EC22074}"/>
              </a:ext>
            </a:extLst>
          </p:cNvPr>
          <p:cNvSpPr txBox="1"/>
          <p:nvPr/>
        </p:nvSpPr>
        <p:spPr>
          <a:xfrm>
            <a:off x="11332800" y="4592118"/>
            <a:ext cx="1080000"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Use with Session 6</a:t>
            </a:r>
          </a:p>
        </p:txBody>
      </p:sp>
      <p:sp>
        <p:nvSpPr>
          <p:cNvPr id="15" name="Rectangle 14"/>
          <p:cNvSpPr/>
          <p:nvPr/>
        </p:nvSpPr>
        <p:spPr>
          <a:xfrm>
            <a:off x="4556847" y="1439918"/>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p:txBody>
      </p:sp>
      <p:cxnSp>
        <p:nvCxnSpPr>
          <p:cNvPr id="4" name="Straight Connector 3"/>
          <p:cNvCxnSpPr/>
          <p:nvPr/>
        </p:nvCxnSpPr>
        <p:spPr>
          <a:xfrm>
            <a:off x="5905500" y="491860"/>
            <a:ext cx="12192" cy="5464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36592" y="3224361"/>
            <a:ext cx="1014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80912" y="492063"/>
            <a:ext cx="36210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What can you see?</a:t>
            </a:r>
          </a:p>
        </p:txBody>
      </p:sp>
      <p:sp>
        <p:nvSpPr>
          <p:cNvPr id="19" name="Rectangle 18"/>
          <p:cNvSpPr/>
          <p:nvPr/>
        </p:nvSpPr>
        <p:spPr>
          <a:xfrm>
            <a:off x="2107409" y="3285354"/>
            <a:ext cx="2168029"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What can you smell?</a:t>
            </a:r>
          </a:p>
        </p:txBody>
      </p:sp>
      <p:sp>
        <p:nvSpPr>
          <p:cNvPr id="20" name="Rectangle 19"/>
          <p:cNvSpPr/>
          <p:nvPr/>
        </p:nvSpPr>
        <p:spPr>
          <a:xfrm>
            <a:off x="7402016" y="492063"/>
            <a:ext cx="2095895"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What can you hear?</a:t>
            </a:r>
          </a:p>
        </p:txBody>
      </p:sp>
      <p:sp>
        <p:nvSpPr>
          <p:cNvPr id="21" name="Rectangle 20"/>
          <p:cNvSpPr/>
          <p:nvPr/>
        </p:nvSpPr>
        <p:spPr>
          <a:xfrm>
            <a:off x="7003413" y="3285354"/>
            <a:ext cx="2893100"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What do you think and feel?</a:t>
            </a:r>
          </a:p>
        </p:txBody>
      </p:sp>
      <p:sp>
        <p:nvSpPr>
          <p:cNvPr id="11" name="Footer Placeholder 2">
            <a:extLst>
              <a:ext uri="{FF2B5EF4-FFF2-40B4-BE49-F238E27FC236}">
                <a16:creationId xmlns:a16="http://schemas.microsoft.com/office/drawing/2014/main" id="{7D08E6DE-B15C-43A4-81AE-DB1EFFD781AC}"/>
              </a:ext>
            </a:extLst>
          </p:cNvPr>
          <p:cNvSpPr>
            <a:spLocks noGrp="1"/>
          </p:cNvSpPr>
          <p:nvPr>
            <p:ph type="ftr" sz="quarter" idx="11"/>
          </p:nvPr>
        </p:nvSpPr>
        <p:spPr>
          <a:xfrm>
            <a:off x="838200" y="6356350"/>
            <a:ext cx="326353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Rising Stars 2019 © Hodder &amp; Stoughton Limited</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781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BEFE4"/>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BFBDCAB-AE2F-5A44-A712-2C378EC22074}"/>
              </a:ext>
            </a:extLst>
          </p:cNvPr>
          <p:cNvSpPr txBox="1"/>
          <p:nvPr/>
        </p:nvSpPr>
        <p:spPr>
          <a:xfrm>
            <a:off x="11332800" y="4592118"/>
            <a:ext cx="1080000"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Use with Session 7</a:t>
            </a:r>
          </a:p>
        </p:txBody>
      </p:sp>
      <p:sp>
        <p:nvSpPr>
          <p:cNvPr id="4" name="Rectangle 3"/>
          <p:cNvSpPr/>
          <p:nvPr/>
        </p:nvSpPr>
        <p:spPr>
          <a:xfrm>
            <a:off x="4860889" y="2964174"/>
            <a:ext cx="6112989" cy="2554545"/>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600"/>
              </a:spcAft>
              <a:buClr>
                <a:srgbClr val="AC3EC1"/>
              </a:buClr>
              <a:buSzPct val="100000"/>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haroni" panose="02010803020104030203" pitchFamily="2" charset="-79"/>
              </a:rPr>
              <a:t>Why do you think the mood has changed so suddenly? </a:t>
            </a:r>
          </a:p>
          <a:p>
            <a:pPr marL="457200" marR="0" lvl="0" indent="-457200" algn="l" defTabSz="914400" rtl="0" eaLnBrk="1" fontAlgn="auto" latinLnBrk="0" hangingPunct="1">
              <a:lnSpc>
                <a:spcPct val="100000"/>
              </a:lnSpc>
              <a:spcBef>
                <a:spcPts val="0"/>
              </a:spcBef>
              <a:spcAft>
                <a:spcPts val="600"/>
              </a:spcAft>
              <a:buClr>
                <a:srgbClr val="AC3EC1"/>
              </a:buClr>
              <a:buSzPct val="100000"/>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haroni" panose="02010803020104030203" pitchFamily="2" charset="-79"/>
              </a:rPr>
              <a:t>What does Mr Tumnus mean by this?</a:t>
            </a:r>
          </a:p>
          <a:p>
            <a:pPr marL="457200" marR="0" lvl="0" indent="-457200" algn="l" defTabSz="914400" rtl="0" eaLnBrk="1" fontAlgn="auto" latinLnBrk="0" hangingPunct="1">
              <a:lnSpc>
                <a:spcPct val="100000"/>
              </a:lnSpc>
              <a:spcBef>
                <a:spcPts val="0"/>
              </a:spcBef>
              <a:spcAft>
                <a:spcPts val="600"/>
              </a:spcAft>
              <a:buClr>
                <a:srgbClr val="AC3EC1"/>
              </a:buClr>
              <a:buSzPct val="100000"/>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haroni" panose="02010803020104030203" pitchFamily="2" charset="-79"/>
              </a:rPr>
              <a:t>What might happen next?</a:t>
            </a:r>
            <a:endPar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endParaRPr>
          </a:p>
        </p:txBody>
      </p:sp>
      <p:pic>
        <p:nvPicPr>
          <p:cNvPr id="3" name="Picture 2">
            <a:extLst>
              <a:ext uri="{FF2B5EF4-FFF2-40B4-BE49-F238E27FC236}">
                <a16:creationId xmlns:a16="http://schemas.microsoft.com/office/drawing/2014/main" id="{93F23300-9E1F-4404-9B8F-A744B992254E}"/>
              </a:ext>
            </a:extLst>
          </p:cNvPr>
          <p:cNvPicPr>
            <a:picLocks noChangeAspect="1"/>
          </p:cNvPicPr>
          <p:nvPr/>
        </p:nvPicPr>
        <p:blipFill>
          <a:blip r:embed="rId3"/>
          <a:srcRect/>
          <a:stretch/>
        </p:blipFill>
        <p:spPr>
          <a:xfrm>
            <a:off x="617428" y="1967319"/>
            <a:ext cx="4064000" cy="27932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Footer Placeholder 2">
            <a:extLst>
              <a:ext uri="{FF2B5EF4-FFF2-40B4-BE49-F238E27FC236}">
                <a16:creationId xmlns:a16="http://schemas.microsoft.com/office/drawing/2014/main" id="{38205B05-5010-4DB5-A0C1-A26B5E17F78F}"/>
              </a:ext>
            </a:extLst>
          </p:cNvPr>
          <p:cNvSpPr>
            <a:spLocks noGrp="1"/>
          </p:cNvSpPr>
          <p:nvPr>
            <p:ph type="ftr" sz="quarter" idx="11"/>
          </p:nvPr>
        </p:nvSpPr>
        <p:spPr>
          <a:xfrm>
            <a:off x="838200" y="6356350"/>
            <a:ext cx="326353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Rising Stars 2019 © Hodder &amp; Stoughton Limited</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4ACD62C0-7F3D-4760-A92B-F6F154F8FA54}"/>
              </a:ext>
            </a:extLst>
          </p:cNvPr>
          <p:cNvSpPr/>
          <p:nvPr/>
        </p:nvSpPr>
        <p:spPr>
          <a:xfrm>
            <a:off x="5051559" y="705717"/>
            <a:ext cx="5502639" cy="2010633"/>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180000" rIns="288000" bIns="180000" rtlCol="0" anchor="t" anchorCtr="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‘It’s no good now you know’ said </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Faun, laying down its flute and shaking its head at her very sorrowfully.</a:t>
            </a:r>
          </a:p>
        </p:txBody>
      </p:sp>
      <p:sp>
        <p:nvSpPr>
          <p:cNvPr id="2" name="TextBox 1"/>
          <p:cNvSpPr txBox="1"/>
          <p:nvPr/>
        </p:nvSpPr>
        <p:spPr>
          <a:xfrm>
            <a:off x="1122218" y="705717"/>
            <a:ext cx="28678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Calibri" panose="020F0502020204030204"/>
                <a:ea typeface="+mn-ea"/>
                <a:cs typeface="+mn-cs"/>
              </a:rPr>
              <a:t>Plenary</a:t>
            </a: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21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BFBDCAB-AE2F-5A44-A712-2C378EC22074}"/>
              </a:ext>
            </a:extLst>
          </p:cNvPr>
          <p:cNvSpPr txBox="1"/>
          <p:nvPr/>
        </p:nvSpPr>
        <p:spPr>
          <a:xfrm>
            <a:off x="11332800" y="4592118"/>
            <a:ext cx="1080000"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Use with Session 5</a:t>
            </a:r>
          </a:p>
        </p:txBody>
      </p:sp>
      <p:sp>
        <p:nvSpPr>
          <p:cNvPr id="2" name="Rectangle 1"/>
          <p:cNvSpPr/>
          <p:nvPr/>
        </p:nvSpPr>
        <p:spPr>
          <a:xfrm>
            <a:off x="838200" y="650398"/>
            <a:ext cx="5257800" cy="5478423"/>
          </a:xfrm>
          <a:prstGeom prst="rect">
            <a:avLst/>
          </a:prstGeom>
          <a:solidFill>
            <a:schemeClr val="accent1"/>
          </a:solidFill>
        </p:spPr>
        <p:txBody>
          <a:bodyPr wrap="square">
            <a:spAutoFit/>
          </a:bodyPr>
          <a:lstStyle/>
          <a:p>
            <a:pPr marL="457200" marR="0" lvl="0" indent="-457200" algn="l" defTabSz="914400" rtl="0" eaLnBrk="1" fontAlgn="auto" latinLnBrk="0" hangingPunct="1">
              <a:lnSpc>
                <a:spcPct val="100000"/>
              </a:lnSpc>
              <a:spcBef>
                <a:spcPts val="0"/>
              </a:spcBef>
              <a:spcAft>
                <a:spcPts val="600"/>
              </a:spcAft>
              <a:buClr>
                <a:srgbClr val="AC3EC1"/>
              </a:buClr>
              <a:buSzTx/>
              <a:buFont typeface="Arial" panose="020B0604020202020204" pitchFamily="34" charset="0"/>
              <a:buChar char="•"/>
              <a:tabLst/>
              <a:defRPr/>
            </a:pPr>
            <a:r>
              <a:rPr kumimoji="0" lang="en-GB" sz="3000" b="1" i="0" u="none" strike="noStrike" kern="1200" cap="none" spc="0" normalizeH="0" baseline="0" noProof="0" dirty="0" smtClean="0">
                <a:ln>
                  <a:noFill/>
                </a:ln>
                <a:solidFill>
                  <a:prstClr val="black"/>
                </a:solidFill>
                <a:effectLst/>
                <a:uLnTx/>
                <a:uFillTx/>
                <a:latin typeface="Calibri" panose="020F0502020204030204"/>
                <a:ea typeface="+mn-ea"/>
                <a:cs typeface="Aharoni" panose="02010803020104030203" pitchFamily="2" charset="-79"/>
              </a:rPr>
              <a:t>What </a:t>
            </a:r>
            <a:r>
              <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are our initial impressions of Mr Tumnus? </a:t>
            </a:r>
          </a:p>
          <a:p>
            <a:pPr marL="457200" marR="0" lvl="0" indent="-457200" algn="l" defTabSz="914400" rtl="0" eaLnBrk="1" fontAlgn="auto" latinLnBrk="0" hangingPunct="1">
              <a:lnSpc>
                <a:spcPct val="100000"/>
              </a:lnSpc>
              <a:spcBef>
                <a:spcPts val="0"/>
              </a:spcBef>
              <a:spcAft>
                <a:spcPts val="600"/>
              </a:spcAft>
              <a:buClr>
                <a:srgbClr val="AC3EC1"/>
              </a:buClr>
              <a:buSzTx/>
              <a:buFont typeface="Arial" panose="020B0604020202020204" pitchFamily="34" charset="0"/>
              <a:buChar char="•"/>
              <a:tabLst/>
              <a:defRPr/>
            </a:pPr>
            <a:r>
              <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Why is it always winter in Narnia? </a:t>
            </a:r>
            <a:endParaRPr kumimoji="0" lang="en-GB" sz="3000" b="1" i="0" u="none" strike="noStrike" kern="1200" cap="none" spc="0" normalizeH="0" baseline="0" noProof="0" dirty="0" smtClean="0">
              <a:ln>
                <a:noFill/>
              </a:ln>
              <a:solidFill>
                <a:prstClr val="black"/>
              </a:solidFill>
              <a:effectLst/>
              <a:uLnTx/>
              <a:uFillTx/>
              <a:latin typeface="Calibri" panose="020F0502020204030204"/>
              <a:ea typeface="+mn-ea"/>
              <a:cs typeface="Aharoni" panose="02010803020104030203" pitchFamily="2" charset="-79"/>
            </a:endParaRPr>
          </a:p>
          <a:p>
            <a:pPr marL="457200" marR="0" lvl="0" indent="-457200" algn="l" defTabSz="914400" rtl="0" eaLnBrk="1" fontAlgn="auto" latinLnBrk="0" hangingPunct="1">
              <a:lnSpc>
                <a:spcPct val="100000"/>
              </a:lnSpc>
              <a:spcBef>
                <a:spcPts val="0"/>
              </a:spcBef>
              <a:spcAft>
                <a:spcPts val="600"/>
              </a:spcAft>
              <a:buClr>
                <a:srgbClr val="AC3EC1"/>
              </a:buClr>
              <a:buSzTx/>
              <a:buFont typeface="Arial" panose="020B0604020202020204" pitchFamily="34" charset="0"/>
              <a:buChar char="•"/>
              <a:tabLst/>
              <a:defRPr/>
            </a:pPr>
            <a:r>
              <a:rPr lang="en-GB" sz="3000" b="1" dirty="0" smtClean="0">
                <a:solidFill>
                  <a:prstClr val="black"/>
                </a:solidFill>
                <a:latin typeface="Calibri" panose="020F0502020204030204"/>
                <a:cs typeface="Aharoni" panose="02010803020104030203" pitchFamily="2" charset="-79"/>
              </a:rPr>
              <a:t>Describe the new setting using vivid vocabulary.</a:t>
            </a:r>
            <a:endPar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endParaRPr>
          </a:p>
          <a:p>
            <a:pPr marL="457200" marR="0" lvl="0" indent="-457200" algn="l" defTabSz="914400" rtl="0" eaLnBrk="1" fontAlgn="auto" latinLnBrk="0" hangingPunct="1">
              <a:lnSpc>
                <a:spcPct val="100000"/>
              </a:lnSpc>
              <a:spcBef>
                <a:spcPts val="0"/>
              </a:spcBef>
              <a:spcAft>
                <a:spcPts val="600"/>
              </a:spcAft>
              <a:buClr>
                <a:srgbClr val="AC3EC1"/>
              </a:buClr>
              <a:buSzTx/>
              <a:buFont typeface="Arial" panose="020B0604020202020204" pitchFamily="34" charset="0"/>
              <a:buChar char="•"/>
              <a:tabLst/>
              <a:defRPr/>
            </a:pPr>
            <a:r>
              <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rPr>
              <a:t>Is this a good or a bad thing</a:t>
            </a:r>
            <a:r>
              <a:rPr kumimoji="0" lang="en-GB" sz="3000" b="1" i="0" u="none" strike="noStrike" kern="1200" cap="none" spc="0" normalizeH="0" baseline="0" noProof="0" dirty="0" smtClean="0">
                <a:ln>
                  <a:noFill/>
                </a:ln>
                <a:solidFill>
                  <a:prstClr val="black"/>
                </a:solidFill>
                <a:effectLst/>
                <a:uLnTx/>
                <a:uFillTx/>
                <a:latin typeface="Calibri" panose="020F0502020204030204"/>
                <a:ea typeface="+mn-ea"/>
                <a:cs typeface="Aharoni" panose="02010803020104030203" pitchFamily="2" charset="-79"/>
              </a:rPr>
              <a:t>?</a:t>
            </a:r>
          </a:p>
          <a:p>
            <a:pPr marL="457200" marR="0" lvl="0" indent="-457200" algn="l" defTabSz="914400" rtl="0" eaLnBrk="1" fontAlgn="auto" latinLnBrk="0" hangingPunct="1">
              <a:lnSpc>
                <a:spcPct val="100000"/>
              </a:lnSpc>
              <a:spcBef>
                <a:spcPts val="0"/>
              </a:spcBef>
              <a:spcAft>
                <a:spcPts val="600"/>
              </a:spcAft>
              <a:buClr>
                <a:srgbClr val="AC3EC1"/>
              </a:buClr>
              <a:buSzTx/>
              <a:buFont typeface="Arial" panose="020B0604020202020204" pitchFamily="34" charset="0"/>
              <a:buChar char="•"/>
              <a:tabLst/>
              <a:defRPr/>
            </a:pPr>
            <a:r>
              <a:rPr lang="en-GB" sz="3000" b="1" dirty="0" smtClean="0">
                <a:solidFill>
                  <a:prstClr val="black"/>
                </a:solidFill>
                <a:latin typeface="Calibri" panose="020F0502020204030204"/>
                <a:cs typeface="Aharoni" panose="02010803020104030203" pitchFamily="2" charset="-79"/>
              </a:rPr>
              <a:t>How does the author engage with the reader’s (your) senses of sight, hearing, taste, touch, smell?</a:t>
            </a:r>
            <a:endParaRPr kumimoji="0" lang="en-GB" sz="30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endParaRPr>
          </a:p>
        </p:txBody>
      </p:sp>
      <p:sp>
        <p:nvSpPr>
          <p:cNvPr id="6" name="Footer Placeholder 2">
            <a:extLst>
              <a:ext uri="{FF2B5EF4-FFF2-40B4-BE49-F238E27FC236}">
                <a16:creationId xmlns:a16="http://schemas.microsoft.com/office/drawing/2014/main" id="{3E762537-6F5A-4D01-B6D3-CCA04FFF5BF8}"/>
              </a:ext>
            </a:extLst>
          </p:cNvPr>
          <p:cNvSpPr>
            <a:spLocks noGrp="1"/>
          </p:cNvSpPr>
          <p:nvPr>
            <p:ph type="ftr" sz="quarter" idx="11"/>
          </p:nvPr>
        </p:nvSpPr>
        <p:spPr>
          <a:xfrm>
            <a:off x="838200" y="6356350"/>
            <a:ext cx="326353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Rising Stars 2019 © Hodder &amp; Stoughton Limited</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Picture 8" descr="A lamp post&#10;&#10;Description automatically generated">
            <a:extLst>
              <a:ext uri="{FF2B5EF4-FFF2-40B4-BE49-F238E27FC236}">
                <a16:creationId xmlns:a16="http://schemas.microsoft.com/office/drawing/2014/main" id="{43BEFEF4-14D6-4352-B2ED-DE580F02FEDD}"/>
              </a:ext>
            </a:extLst>
          </p:cNvPr>
          <p:cNvPicPr>
            <a:picLocks noChangeAspect="1"/>
          </p:cNvPicPr>
          <p:nvPr/>
        </p:nvPicPr>
        <p:blipFill rotWithShape="1">
          <a:blip r:embed="rId3"/>
          <a:srcRect b="-1387"/>
          <a:stretch/>
        </p:blipFill>
        <p:spPr>
          <a:xfrm>
            <a:off x="6973323" y="1342076"/>
            <a:ext cx="4441981" cy="3004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82932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a:solidFill>
            <a:srgbClr val="D63F33"/>
          </a:solidFill>
        </p:spPr>
        <p:txBody>
          <a:bodyPr>
            <a:normAutofit fontScale="90000"/>
          </a:bodyPr>
          <a:lstStyle/>
          <a:p>
            <a:pPr lvl="0" algn="ctr"/>
            <a:r>
              <a:rPr lang="en-US" b="1" dirty="0" smtClean="0"/>
              <a:t/>
            </a:r>
            <a:br>
              <a:rPr lang="en-US" b="1" dirty="0" smtClean="0"/>
            </a:br>
            <a:r>
              <a:rPr lang="en-US" b="1" u="sng" dirty="0" smtClean="0"/>
              <a:t>Purpose:</a:t>
            </a:r>
            <a:r>
              <a:rPr lang="en-US" b="1" dirty="0" smtClean="0"/>
              <a:t> </a:t>
            </a:r>
            <a:r>
              <a:rPr lang="en-US" sz="4000" dirty="0" smtClean="0"/>
              <a:t>To </a:t>
            </a:r>
            <a:r>
              <a:rPr lang="en-US" sz="4000" dirty="0" err="1" smtClean="0"/>
              <a:t>analyse</a:t>
            </a:r>
            <a:r>
              <a:rPr lang="en-US" sz="4000" dirty="0" smtClean="0"/>
              <a:t> the effect of word choices of the author on the reader</a:t>
            </a:r>
            <a:r>
              <a:rPr lang="en-US" sz="4000" dirty="0" smtClean="0"/>
              <a:t>. (A new character)</a:t>
            </a:r>
            <a:r>
              <a:rPr lang="en-US" sz="4000" b="1" i="1" dirty="0"/>
              <a:t/>
            </a:r>
            <a:br>
              <a:rPr lang="en-US" sz="4000" b="1" i="1" dirty="0"/>
            </a:br>
            <a:endParaRPr lang="en-US" sz="4000" b="1" i="1" dirty="0"/>
          </a:p>
        </p:txBody>
      </p:sp>
      <p:sp>
        <p:nvSpPr>
          <p:cNvPr id="3" name="Content Placeholder 2"/>
          <p:cNvSpPr>
            <a:spLocks noGrp="1"/>
          </p:cNvSpPr>
          <p:nvPr>
            <p:ph idx="1"/>
          </p:nvPr>
        </p:nvSpPr>
        <p:spPr>
          <a:xfrm>
            <a:off x="838200" y="1825625"/>
            <a:ext cx="10515600" cy="3183697"/>
          </a:xfrm>
        </p:spPr>
        <p:txBody>
          <a:bodyPr>
            <a:normAutofit fontScale="92500" lnSpcReduction="10000"/>
          </a:bodyPr>
          <a:lstStyle/>
          <a:p>
            <a:pPr lvl="0"/>
            <a:r>
              <a:rPr lang="en-GB" dirty="0" smtClean="0"/>
              <a:t>Read </a:t>
            </a:r>
            <a:r>
              <a:rPr lang="en-GB" dirty="0" smtClean="0"/>
              <a:t>from </a:t>
            </a:r>
            <a:r>
              <a:rPr lang="en-GB" dirty="0"/>
              <a:t>‘Lucy felt a little frightened’</a:t>
            </a:r>
          </a:p>
          <a:p>
            <a:pPr lvl="0"/>
            <a:r>
              <a:rPr lang="en-GB" dirty="0"/>
              <a:t>From ‘He was only a little taller than Lucy herself’</a:t>
            </a:r>
          </a:p>
          <a:p>
            <a:pPr lvl="0"/>
            <a:r>
              <a:rPr lang="en-GB" dirty="0"/>
              <a:t>From “Good evening” (Start of Chapter 2)</a:t>
            </a:r>
          </a:p>
          <a:p>
            <a:pPr lvl="0"/>
            <a:r>
              <a:rPr lang="en-GB" dirty="0"/>
              <a:t>From “I am very pleased to meet you, Mr </a:t>
            </a:r>
            <a:r>
              <a:rPr lang="en-GB" dirty="0" err="1"/>
              <a:t>Tumnus</a:t>
            </a:r>
            <a:r>
              <a:rPr lang="en-GB" dirty="0"/>
              <a:t>”</a:t>
            </a:r>
          </a:p>
          <a:p>
            <a:pPr lvl="0"/>
            <a:r>
              <a:rPr lang="en-GB" dirty="0"/>
              <a:t>From ‘“Meanwhile”, said Mr </a:t>
            </a:r>
            <a:r>
              <a:rPr lang="en-GB" dirty="0" err="1"/>
              <a:t>Tumnus</a:t>
            </a:r>
            <a:r>
              <a:rPr lang="en-GB" dirty="0"/>
              <a:t>’ to ‘as if they had known one another all their lives’</a:t>
            </a:r>
          </a:p>
          <a:p>
            <a:pPr marL="0" indent="0">
              <a:buNone/>
            </a:pPr>
            <a:r>
              <a:rPr lang="en-US" dirty="0" smtClean="0"/>
              <a:t>.</a:t>
            </a:r>
            <a:endParaRPr lang="en-US" dirty="0"/>
          </a:p>
        </p:txBody>
      </p:sp>
    </p:spTree>
    <p:extLst>
      <p:ext uri="{BB962C8B-B14F-4D97-AF65-F5344CB8AC3E}">
        <p14:creationId xmlns:p14="http://schemas.microsoft.com/office/powerpoint/2010/main" val="1084192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97718"/>
          </a:xfrm>
        </p:spPr>
        <p:txBody>
          <a:bodyPr>
            <a:normAutofit fontScale="90000"/>
          </a:bodyPr>
          <a:lstStyle/>
          <a:p>
            <a:r>
              <a:rPr lang="en-US" b="1" u="sng" dirty="0" smtClean="0"/>
              <a:t>Using key words and inference draw a picture of </a:t>
            </a:r>
            <a:r>
              <a:rPr lang="en-US" b="1" u="sng" dirty="0" err="1" smtClean="0"/>
              <a:t>Mr</a:t>
            </a:r>
            <a:r>
              <a:rPr lang="en-US" b="1" u="sng" dirty="0" smtClean="0"/>
              <a:t> </a:t>
            </a:r>
            <a:r>
              <a:rPr lang="en-US" b="1" u="sng" dirty="0" err="1" smtClean="0"/>
              <a:t>Tumnus</a:t>
            </a:r>
            <a:r>
              <a:rPr lang="en-US" b="1" u="sng" dirty="0"/>
              <a:t/>
            </a:r>
            <a:br>
              <a:rPr lang="en-US" b="1" u="sng" dirty="0"/>
            </a:br>
            <a:r>
              <a:rPr lang="en-US" b="1" u="sng" dirty="0" smtClean="0"/>
              <a:t/>
            </a:r>
            <a:br>
              <a:rPr lang="en-US" b="1" u="sng" dirty="0" smtClean="0"/>
            </a:br>
            <a:r>
              <a:rPr lang="en-US" b="1" u="sng" dirty="0"/>
              <a:t/>
            </a:r>
            <a:br>
              <a:rPr lang="en-US" b="1" u="sng" dirty="0"/>
            </a:br>
            <a:r>
              <a:rPr lang="en-US" b="1" dirty="0" smtClean="0"/>
              <a:t>Label your picture with short</a:t>
            </a:r>
            <a:br>
              <a:rPr lang="en-US" b="1" dirty="0" smtClean="0"/>
            </a:br>
            <a:r>
              <a:rPr lang="en-US" b="1" dirty="0" smtClean="0"/>
              <a:t>quotes from the text to support</a:t>
            </a:r>
            <a:br>
              <a:rPr lang="en-US" b="1" dirty="0" smtClean="0"/>
            </a:br>
            <a:r>
              <a:rPr lang="en-US" b="1" dirty="0" smtClean="0"/>
              <a:t>your drawing. </a:t>
            </a:r>
            <a:br>
              <a:rPr lang="en-US" b="1" dirty="0" smtClean="0"/>
            </a:br>
            <a:endParaRPr lang="en-US" b="1" dirty="0"/>
          </a:p>
        </p:txBody>
      </p:sp>
      <p:pic>
        <p:nvPicPr>
          <p:cNvPr id="11266" name="Picture 2" descr="C:\Users\PLewis\AppData\Local\Microsoft\Windows\Temporary Internet Files\Content.IE5\J5EET197\14202-illustration-of-a-pencil-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605" y="1871003"/>
            <a:ext cx="4642164" cy="4520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201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28110"/>
          </a:xfrm>
        </p:spPr>
        <p:txBody>
          <a:bodyPr/>
          <a:lstStyle/>
          <a:p>
            <a:r>
              <a:rPr lang="en-GB" b="1" dirty="0" smtClean="0"/>
              <a:t>Key Questions</a:t>
            </a:r>
            <a:endParaRPr lang="en-GB" b="1" dirty="0"/>
          </a:p>
        </p:txBody>
      </p:sp>
      <p:sp>
        <p:nvSpPr>
          <p:cNvPr id="3" name="Subtitle 2"/>
          <p:cNvSpPr>
            <a:spLocks noGrp="1"/>
          </p:cNvSpPr>
          <p:nvPr>
            <p:ph type="subTitle" idx="1"/>
          </p:nvPr>
        </p:nvSpPr>
        <p:spPr>
          <a:xfrm>
            <a:off x="1524000" y="3602038"/>
            <a:ext cx="9144000" cy="1655762"/>
          </a:xfrm>
        </p:spPr>
        <p:txBody>
          <a:bodyPr>
            <a:noAutofit/>
          </a:bodyPr>
          <a:lstStyle/>
          <a:p>
            <a:pPr lvl="0"/>
            <a:r>
              <a:rPr lang="en-GB" b="1" dirty="0"/>
              <a:t>What words does the author use to describe as Lucy moves into the unknown land?</a:t>
            </a:r>
          </a:p>
          <a:p>
            <a:pPr lvl="0"/>
            <a:r>
              <a:rPr lang="en-GB" b="1" dirty="0"/>
              <a:t>How does the author make us use our senses?</a:t>
            </a:r>
          </a:p>
          <a:p>
            <a:pPr lvl="0"/>
            <a:r>
              <a:rPr lang="en-GB" b="1" dirty="0"/>
              <a:t>What qualities does Lucy show when she steps out of the wardrobe?</a:t>
            </a:r>
          </a:p>
          <a:p>
            <a:r>
              <a:rPr lang="en-US" b="1" dirty="0"/>
              <a:t>What techniques does the author use to make us want to read on?</a:t>
            </a:r>
            <a:endParaRPr lang="en-GB" b="1" dirty="0"/>
          </a:p>
        </p:txBody>
      </p:sp>
    </p:spTree>
    <p:extLst>
      <p:ext uri="{BB962C8B-B14F-4D97-AF65-F5344CB8AC3E}">
        <p14:creationId xmlns:p14="http://schemas.microsoft.com/office/powerpoint/2010/main" val="1453893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BFBDCAB-AE2F-5A44-A712-2C378EC22074}"/>
              </a:ext>
            </a:extLst>
          </p:cNvPr>
          <p:cNvSpPr txBox="1"/>
          <p:nvPr/>
        </p:nvSpPr>
        <p:spPr>
          <a:xfrm>
            <a:off x="11332800" y="4592118"/>
            <a:ext cx="1080000"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Use with Session 5</a:t>
            </a:r>
          </a:p>
        </p:txBody>
      </p:sp>
      <p:sp>
        <p:nvSpPr>
          <p:cNvPr id="6" name="Footer Placeholder 2">
            <a:extLst>
              <a:ext uri="{FF2B5EF4-FFF2-40B4-BE49-F238E27FC236}">
                <a16:creationId xmlns:a16="http://schemas.microsoft.com/office/drawing/2014/main" id="{3E762537-6F5A-4D01-B6D3-CCA04FFF5BF8}"/>
              </a:ext>
            </a:extLst>
          </p:cNvPr>
          <p:cNvSpPr>
            <a:spLocks noGrp="1"/>
          </p:cNvSpPr>
          <p:nvPr>
            <p:ph type="ftr" sz="quarter" idx="11"/>
          </p:nvPr>
        </p:nvSpPr>
        <p:spPr>
          <a:xfrm>
            <a:off x="838200" y="6356350"/>
            <a:ext cx="326353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Rising Stars 2019 © Hodder &amp; Stoughton Limited</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Rectangle 6"/>
          <p:cNvSpPr/>
          <p:nvPr/>
        </p:nvSpPr>
        <p:spPr>
          <a:xfrm>
            <a:off x="5377543" y="2073081"/>
            <a:ext cx="5882458" cy="2139047"/>
          </a:xfrm>
          <a:prstGeom prst="rect">
            <a:avLst/>
          </a:prstGeom>
          <a:solidFill>
            <a:srgbClr val="EDB0D1"/>
          </a:solidFill>
        </p:spPr>
        <p:txBody>
          <a:bodyPr wrap="square">
            <a:spAutoFit/>
          </a:bodyPr>
          <a:lstStyle/>
          <a:p>
            <a:pPr marL="0" marR="0" lvl="0" indent="0" algn="l" defTabSz="914400" rtl="0" eaLnBrk="1" fontAlgn="auto" latinLnBrk="0" hangingPunct="1">
              <a:lnSpc>
                <a:spcPct val="100000"/>
              </a:lnSpc>
              <a:spcBef>
                <a:spcPts val="0"/>
              </a:spcBef>
              <a:spcAft>
                <a:spcPts val="600"/>
              </a:spcAft>
              <a:buClr>
                <a:srgbClr val="AC3EC1"/>
              </a:buClr>
              <a:buSzTx/>
              <a:buFontTx/>
              <a:buNone/>
              <a:tabLst/>
              <a:defRPr/>
            </a:pPr>
            <a:r>
              <a:rPr kumimoji="0" lang="en-GB" sz="3200" b="1" i="0" u="none" strike="noStrike" kern="1200" cap="none" spc="0" normalizeH="0" baseline="0" noProof="0" dirty="0" smtClean="0">
                <a:ln>
                  <a:noFill/>
                </a:ln>
                <a:solidFill>
                  <a:prstClr val="black"/>
                </a:solidFill>
                <a:effectLst/>
                <a:uLnTx/>
                <a:uFillTx/>
                <a:latin typeface="Calibri" panose="020F0502020204030204"/>
                <a:ea typeface="+mn-ea"/>
                <a:cs typeface="Aharoni" panose="02010803020104030203" pitchFamily="2" charset="-79"/>
              </a:rPr>
              <a:t>Next Step: Write a short summary of 25 words what has happened so far in the story.</a:t>
            </a:r>
          </a:p>
          <a:p>
            <a:pPr marL="0" marR="0" lvl="0" indent="0" algn="l" defTabSz="914400" rtl="0" eaLnBrk="1" fontAlgn="auto" latinLnBrk="0" hangingPunct="1">
              <a:lnSpc>
                <a:spcPct val="100000"/>
              </a:lnSpc>
              <a:spcBef>
                <a:spcPts val="0"/>
              </a:spcBef>
              <a:spcAft>
                <a:spcPts val="600"/>
              </a:spcAft>
              <a:buClr>
                <a:srgbClr val="AC3EC1"/>
              </a:buClr>
              <a:buSzTx/>
              <a:buFontTx/>
              <a:buNone/>
              <a:tabLst/>
              <a:defRPr/>
            </a:pPr>
            <a:r>
              <a:rPr kumimoji="0" lang="en-GB" sz="3200" b="1" i="0" u="none" strike="noStrike" kern="1200" cap="none" spc="0" normalizeH="0" baseline="0" noProof="0" dirty="0" smtClean="0">
                <a:ln>
                  <a:noFill/>
                </a:ln>
                <a:solidFill>
                  <a:prstClr val="black"/>
                </a:solidFill>
                <a:effectLst/>
                <a:uLnTx/>
                <a:uFillTx/>
                <a:latin typeface="Calibri" panose="020F0502020204030204"/>
                <a:ea typeface="+mn-ea"/>
                <a:cs typeface="Aharoni" panose="02010803020104030203" pitchFamily="2" charset="-79"/>
              </a:rPr>
              <a:t> </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Aharoni" panose="02010803020104030203" pitchFamily="2" charset="-79"/>
            </a:endParaRPr>
          </a:p>
        </p:txBody>
      </p:sp>
      <p:pic>
        <p:nvPicPr>
          <p:cNvPr id="8" name="Picture 2" descr="Image result for the lion the witch and the wardrobe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270" y="713003"/>
            <a:ext cx="3537929" cy="5795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564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7D78E03-1C6F-4A46-B617-89316090AEC4}"/>
              </a:ext>
            </a:extLst>
          </p:cNvPr>
          <p:cNvPicPr>
            <a:picLocks noGrp="1" noChangeAspect="1"/>
          </p:cNvPicPr>
          <p:nvPr>
            <p:ph idx="1"/>
          </p:nvPr>
        </p:nvPicPr>
        <p:blipFill>
          <a:blip r:embed="rId2"/>
          <a:srcRect/>
          <a:stretch/>
        </p:blipFill>
        <p:spPr>
          <a:xfrm>
            <a:off x="838199" y="327745"/>
            <a:ext cx="4024745" cy="5987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369340" y="1778048"/>
            <a:ext cx="6492460" cy="1938992"/>
          </a:xfrm>
          <a:prstGeom prst="rect">
            <a:avLst/>
          </a:prstGeom>
          <a:solidFill>
            <a:srgbClr val="EDB0D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Wednesday 3</a:t>
            </a:r>
            <a:r>
              <a:rPr kumimoji="0" lang="en-US" sz="2400" b="1" i="0" u="none" strike="noStrike" kern="1200" cap="none" spc="0" normalizeH="0" baseline="30000" noProof="0" dirty="0" smtClean="0">
                <a:ln>
                  <a:noFill/>
                </a:ln>
                <a:solidFill>
                  <a:prstClr val="black"/>
                </a:solidFill>
                <a:effectLst/>
                <a:uLnTx/>
                <a:uFillTx/>
                <a:latin typeface="Calibri" panose="020F0502020204030204"/>
                <a:ea typeface="+mn-ea"/>
                <a:cs typeface="+mn-cs"/>
              </a:rPr>
              <a:t>rd</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March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LI: To describe a setting within Narnia.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SS: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 can use my senses to record descriptions.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SS: I can use expanded noun phrases to add description and emotion.</a:t>
            </a:r>
            <a:endPar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722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BFBDCAB-AE2F-5A44-A712-2C378EC22074}"/>
              </a:ext>
            </a:extLst>
          </p:cNvPr>
          <p:cNvSpPr txBox="1"/>
          <p:nvPr/>
        </p:nvSpPr>
        <p:spPr>
          <a:xfrm>
            <a:off x="11332800" y="4592118"/>
            <a:ext cx="1080000"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Use with Session 6</a:t>
            </a:r>
          </a:p>
        </p:txBody>
      </p:sp>
      <p:sp>
        <p:nvSpPr>
          <p:cNvPr id="7" name="Rectangle 6">
            <a:extLst>
              <a:ext uri="{FF2B5EF4-FFF2-40B4-BE49-F238E27FC236}">
                <a16:creationId xmlns:a16="http://schemas.microsoft.com/office/drawing/2014/main" id="{9CABC92F-E433-CF4E-A0EC-196246AC7150}"/>
              </a:ext>
            </a:extLst>
          </p:cNvPr>
          <p:cNvSpPr/>
          <p:nvPr/>
        </p:nvSpPr>
        <p:spPr>
          <a:xfrm>
            <a:off x="838200" y="737038"/>
            <a:ext cx="10160726" cy="4672388"/>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0" tIns="180000" rIns="360000" bIns="180000" rtlCol="0" anchor="t"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They had not gone far before they came to a place where the ground became rough and there were little rocks all about and little hills up and little hills down. At the bottom of one small valley Mr Tumnus turned suddenly aside as if he were going to walk straight into an unusually large rock, but at the last moment Lucy found he was leading her into the entrance of a cave. As soon as they were inside she found herself blinking in the light of a wood fire. Then Mr Tumnus stooped and took a flaming piece of wood out of the fire with a neat little pair of tings, and lit a lamp.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‘Now we shan’t be long,’ he said, and immediately put a kettle 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Lucy thought she had never been in a nicer place. It was a little, dry, clean cave of reddish stone with a carpet on the floor and two little chairs (‘one for me and one for a friend,’ said Mr Tumnus) and a table and a dresser and a mantelpiece over the fire and above that a picture of an old Faun with a grey beard. In one corner there must be a door which Lucy thought must lead to Mr Tumnus’s bedroom, and on one wall was a shelf full of  books. Lucy looked at these while he was setting out the tea things. </a:t>
            </a:r>
            <a:endParaRPr kumimoji="0" lang="en-GB" sz="18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Footer Placeholder 2">
            <a:extLst>
              <a:ext uri="{FF2B5EF4-FFF2-40B4-BE49-F238E27FC236}">
                <a16:creationId xmlns:a16="http://schemas.microsoft.com/office/drawing/2014/main" id="{8DE613AC-F1F6-4AA2-8A93-F039AAE629D0}"/>
              </a:ext>
            </a:extLst>
          </p:cNvPr>
          <p:cNvSpPr>
            <a:spLocks noGrp="1"/>
          </p:cNvSpPr>
          <p:nvPr>
            <p:ph type="ftr" sz="quarter" idx="11"/>
          </p:nvPr>
        </p:nvSpPr>
        <p:spPr>
          <a:xfrm>
            <a:off x="838200" y="6356350"/>
            <a:ext cx="326353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Rising Stars 2019 © Hodder &amp; Stoughton Limited</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181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BFBDCAB-AE2F-5A44-A712-2C378EC22074}"/>
              </a:ext>
            </a:extLst>
          </p:cNvPr>
          <p:cNvSpPr txBox="1"/>
          <p:nvPr/>
        </p:nvSpPr>
        <p:spPr>
          <a:xfrm>
            <a:off x="11332800" y="4592118"/>
            <a:ext cx="1080000"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Use with Session 6</a:t>
            </a:r>
          </a:p>
        </p:txBody>
      </p:sp>
      <p:sp>
        <p:nvSpPr>
          <p:cNvPr id="7" name="Rectangle 6">
            <a:extLst>
              <a:ext uri="{FF2B5EF4-FFF2-40B4-BE49-F238E27FC236}">
                <a16:creationId xmlns:a16="http://schemas.microsoft.com/office/drawing/2014/main" id="{9CABC92F-E433-CF4E-A0EC-196246AC7150}"/>
              </a:ext>
            </a:extLst>
          </p:cNvPr>
          <p:cNvSpPr/>
          <p:nvPr/>
        </p:nvSpPr>
        <p:spPr>
          <a:xfrm>
            <a:off x="838200" y="669600"/>
            <a:ext cx="10108474" cy="4672388"/>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0" tIns="180000" rIns="360000" bIns="180000" rtlCol="0" anchor="t"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They had titles like </a:t>
            </a:r>
            <a:r>
              <a:rPr kumimoji="0" lang="en-GB" sz="18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Life and Letters of Silenus</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or </a:t>
            </a:r>
            <a:r>
              <a:rPr kumimoji="0" lang="en-GB" sz="18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Nymphs and Their Ways </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 </a:t>
            </a:r>
            <a:r>
              <a:rPr kumimoji="0" lang="en-GB" sz="18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Men, Monks and Gamekeepers; a Study in Popular Legend</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or </a:t>
            </a:r>
            <a:r>
              <a:rPr kumimoji="0" lang="en-GB" sz="18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Is Man a Myth?</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‘Now, Daughter of Eve!’ said the Faun.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And it really was a wonderful tea. There was a nice brown egg, lightly boiled, for each of them, and then sardines on toast, and then buttered toast, and then toast with honey, and then sugar- topped cake. And when Lucy was tired of eating the Faun began to talk. He had wonderful tales to tell of life in the forest. He told about the midnight dances and how the Nymphs who lived in the wells and the Dryads who lived in the trees came out to dance with the Fauns; about long hunting parties after the milk-white stag who could give you wishes if you caught him; about feasting and treasure seeking with the wild Red Dwarves in deep mines and caverns far beneath the forest floor; and then about summer when the woods were green and old Silenus on his fat donkey would come and visit them, and sometimes Bacchus himself, and then the streams would run with wine instead of water and the whole forest would give itself up to jollification for weeks on end. </a:t>
            </a:r>
          </a:p>
        </p:txBody>
      </p:sp>
      <p:sp>
        <p:nvSpPr>
          <p:cNvPr id="6" name="Footer Placeholder 2">
            <a:extLst>
              <a:ext uri="{FF2B5EF4-FFF2-40B4-BE49-F238E27FC236}">
                <a16:creationId xmlns:a16="http://schemas.microsoft.com/office/drawing/2014/main" id="{F6443109-3CF6-4D97-9984-85E4F288F65C}"/>
              </a:ext>
            </a:extLst>
          </p:cNvPr>
          <p:cNvSpPr>
            <a:spLocks noGrp="1"/>
          </p:cNvSpPr>
          <p:nvPr>
            <p:ph type="ftr" sz="quarter" idx="11"/>
          </p:nvPr>
        </p:nvSpPr>
        <p:spPr>
          <a:xfrm>
            <a:off x="838200" y="6356350"/>
            <a:ext cx="326353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Rising Stars 2019 © Hodder &amp; Stoughton Limited</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273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1137</Words>
  <Application>Microsoft Office PowerPoint</Application>
  <PresentationFormat>Widescreen</PresentationFormat>
  <Paragraphs>81</Paragraphs>
  <Slides>13</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Aharoni</vt:lpstr>
      <vt:lpstr>Arial</vt:lpstr>
      <vt:lpstr>Calibri</vt:lpstr>
      <vt:lpstr>Calibri Light</vt:lpstr>
      <vt:lpstr>Century Gothic</vt:lpstr>
      <vt:lpstr>Times New Roman</vt:lpstr>
      <vt:lpstr>Twinkl SemiBold</vt:lpstr>
      <vt:lpstr>1_Office Theme</vt:lpstr>
      <vt:lpstr>Office Theme</vt:lpstr>
      <vt:lpstr>2_Office Theme</vt:lpstr>
      <vt:lpstr>PowerPoint Presentation</vt:lpstr>
      <vt:lpstr>PowerPoint Presentation</vt:lpstr>
      <vt:lpstr> Purpose: To analyse the effect of word choices of the author on the reader. (A new character) </vt:lpstr>
      <vt:lpstr>Using key words and inference draw a picture of Mr Tumnus   Label your picture with short quotes from the text to support your drawing.  </vt:lpstr>
      <vt:lpstr>Key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Lewis</dc:creator>
  <cp:lastModifiedBy>Patricia Lewis</cp:lastModifiedBy>
  <cp:revision>6</cp:revision>
  <dcterms:created xsi:type="dcterms:W3CDTF">2021-03-01T17:56:17Z</dcterms:created>
  <dcterms:modified xsi:type="dcterms:W3CDTF">2021-03-02T08:32:42Z</dcterms:modified>
</cp:coreProperties>
</file>